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Roboto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oboto-bold.fntdata"/><Relationship Id="rId21" Type="http://schemas.openxmlformats.org/officeDocument/2006/relationships/slide" Target="slides/slide16.xml"/><Relationship Id="rId65" Type="http://schemas.openxmlformats.org/officeDocument/2006/relationships/font" Target="fonts/Roboto-regular.fntdata"/><Relationship Id="rId24" Type="http://schemas.openxmlformats.org/officeDocument/2006/relationships/slide" Target="slides/slide19.xml"/><Relationship Id="rId68" Type="http://schemas.openxmlformats.org/officeDocument/2006/relationships/font" Target="fonts/Roboto-boldItalic.fntdata"/><Relationship Id="rId23" Type="http://schemas.openxmlformats.org/officeDocument/2006/relationships/slide" Target="slides/slide18.xml"/><Relationship Id="rId67" Type="http://schemas.openxmlformats.org/officeDocument/2006/relationships/font" Target="fonts/Roboto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91cbacb3d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b91cbacb3d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b91cbacb3d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b91cbacb3d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91cbacb3d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91cbacb3d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91cbacb3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b91cbacb3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91cbacb3d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91cbacb3d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91cbacb3d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91cbacb3d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91cbacb3d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2b91cbacb3d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91cbacb3d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b91cbacb3d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91cbacb3d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2b91cbacb3d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91cbacb3d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2b91cbacb3d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b91cbacb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b91cbacb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b91cbacb3d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2b91cbacb3d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91cbacb3d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2b91cbacb3d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b91cbacb3d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2b91cbacb3d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91cbacb3d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2b91cbacb3d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91cbacb3d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2b91cbacb3d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b91cbacb3d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2b91cbacb3d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b91cbacb3d_0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2b91cbacb3d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b91cbacb3d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g2b91cbacb3d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91cbacb3d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2b91cbacb3d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91cbacb3d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2b91cbacb3d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91cbacb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91cbacb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b91cbacb3d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2b91cbacb3d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b91cbacb3d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2b91cbacb3d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b91cbacb3d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b91cbacb3d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b91cbacb3d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2b91cbacb3d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b91cbacb3d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b91cbacb3d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b91cbacb3d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2b91cbacb3d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b91cbacb3d_0_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2b91cbacb3d_0_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b91cbacb3d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b91cbacb3d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91cbacb3d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b91cbacb3d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91cbacb3d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2b91cbacb3d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91cbacb3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b91cbacb3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b91cbacb3d_0_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g2b91cbacb3d_0_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b91cbacb3d_0_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2b91cbacb3d_0_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91cbacb3d_0_9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g2b91cbacb3d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b91cbacb3d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g2b91cbacb3d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91cbacb3d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g2b91cbacb3d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b91cbacb3d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2b91cbacb3d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91cbacb3d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2b91cbacb3d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b91cbacb3d_0_9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g2b91cbacb3d_0_9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b91cbacb3d_0_9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2b91cbacb3d_0_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b91cbacb3d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2b91cbacb3d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b91cbacb3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b91cbacb3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91cbacb3d_0_1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2b91cbacb3d_0_1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b91cbacb3d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g2b91cbacb3d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b91cbacb3d_0_10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2b91cbacb3d_0_10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b91cbacb3d_0_10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6" name="Google Shape;596;g2b91cbacb3d_0_1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b91cbacb3d_0_1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g2b91cbacb3d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b91cbacb3d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g2b91cbacb3d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b91cbacb3d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b91cbacb3d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b91cbacb3d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b91cbacb3d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b91cbacb3d_0_1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b91cbacb3d_0_1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b91cbacb3d_0_1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b91cbacb3d_0_1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91cbacb3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91cbacb3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91cbacb3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91cbacb3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91cbacb3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b91cbacb3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91cbacb3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91cbacb3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2.jpg"/><Relationship Id="rId5" Type="http://schemas.openxmlformats.org/officeDocument/2006/relationships/image" Target="../media/image8.jpg"/><Relationship Id="rId6" Type="http://schemas.openxmlformats.org/officeDocument/2006/relationships/image" Target="../media/image19.jp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5.jpg"/><Relationship Id="rId5" Type="http://schemas.openxmlformats.org/officeDocument/2006/relationships/image" Target="../media/image20.png"/><Relationship Id="rId6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39.png"/><Relationship Id="rId5" Type="http://schemas.openxmlformats.org/officeDocument/2006/relationships/image" Target="../media/image5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Relationship Id="rId6" Type="http://schemas.openxmlformats.org/officeDocument/2006/relationships/image" Target="../media/image3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github.com/kostagiolasn/Unsupervised-Discovery-of-Semantic-Concepts-in-Satellite-Imagery-with-Style-based-Wavelet-driven-Gen" TargetMode="External"/><Relationship Id="rId4" Type="http://schemas.openxmlformats.org/officeDocument/2006/relationships/image" Target="../media/image31.jp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3.png"/><Relationship Id="rId4" Type="http://schemas.openxmlformats.org/officeDocument/2006/relationships/image" Target="../media/image38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hyperlink" Target="https://github.com/NVlabs/stylegan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hyperlink" Target="https://arxiv.org/abs/2102.06108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Relationship Id="rId4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2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2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png"/><Relationship Id="rId4" Type="http://schemas.openxmlformats.org/officeDocument/2006/relationships/hyperlink" Target="https://arxiv.org/abs/1907.10786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71.png"/><Relationship Id="rId6" Type="http://schemas.openxmlformats.org/officeDocument/2006/relationships/image" Target="../media/image58.png"/><Relationship Id="rId7" Type="http://schemas.openxmlformats.org/officeDocument/2006/relationships/hyperlink" Target="https://arxiv.org/abs/2007.06600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61.gif"/><Relationship Id="rId6" Type="http://schemas.openxmlformats.org/officeDocument/2006/relationships/image" Target="../media/image60.gif"/><Relationship Id="rId7" Type="http://schemas.openxmlformats.org/officeDocument/2006/relationships/image" Target="../media/image68.gif"/><Relationship Id="rId8" Type="http://schemas.openxmlformats.org/officeDocument/2006/relationships/image" Target="../media/image66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gif"/><Relationship Id="rId4" Type="http://schemas.openxmlformats.org/officeDocument/2006/relationships/image" Target="../media/image70.gif"/><Relationship Id="rId5" Type="http://schemas.openxmlformats.org/officeDocument/2006/relationships/image" Target="../media/image74.gif"/><Relationship Id="rId6" Type="http://schemas.openxmlformats.org/officeDocument/2006/relationships/image" Target="../media/image73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gif"/><Relationship Id="rId4" Type="http://schemas.openxmlformats.org/officeDocument/2006/relationships/image" Target="../media/image99.gif"/><Relationship Id="rId5" Type="http://schemas.openxmlformats.org/officeDocument/2006/relationships/image" Target="../media/image85.gif"/><Relationship Id="rId6" Type="http://schemas.openxmlformats.org/officeDocument/2006/relationships/image" Target="../media/image87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9.gif"/><Relationship Id="rId4" Type="http://schemas.openxmlformats.org/officeDocument/2006/relationships/image" Target="../media/image102.gif"/><Relationship Id="rId5" Type="http://schemas.openxmlformats.org/officeDocument/2006/relationships/image" Target="../media/image90.gif"/><Relationship Id="rId6" Type="http://schemas.openxmlformats.org/officeDocument/2006/relationships/image" Target="../media/image91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gif"/><Relationship Id="rId4" Type="http://schemas.openxmlformats.org/officeDocument/2006/relationships/image" Target="../media/image83.gif"/><Relationship Id="rId5" Type="http://schemas.openxmlformats.org/officeDocument/2006/relationships/image" Target="../media/image88.gif"/><Relationship Id="rId6" Type="http://schemas.openxmlformats.org/officeDocument/2006/relationships/image" Target="../media/image7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0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Relationship Id="rId5" Type="http://schemas.openxmlformats.org/officeDocument/2006/relationships/image" Target="../media/image76.png"/><Relationship Id="rId6" Type="http://schemas.openxmlformats.org/officeDocument/2006/relationships/image" Target="../media/image86.png"/><Relationship Id="rId7" Type="http://schemas.openxmlformats.org/officeDocument/2006/relationships/image" Target="../media/image84.png"/><Relationship Id="rId8" Type="http://schemas.openxmlformats.org/officeDocument/2006/relationships/image" Target="../media/image9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2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8.png"/><Relationship Id="rId4" Type="http://schemas.openxmlformats.org/officeDocument/2006/relationships/image" Target="../media/image93.png"/><Relationship Id="rId5" Type="http://schemas.openxmlformats.org/officeDocument/2006/relationships/image" Target="../media/image9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png"/><Relationship Id="rId4" Type="http://schemas.openxmlformats.org/officeDocument/2006/relationships/image" Target="../media/image11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1.png"/><Relationship Id="rId4" Type="http://schemas.openxmlformats.org/officeDocument/2006/relationships/image" Target="../media/image1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0.png"/><Relationship Id="rId4" Type="http://schemas.openxmlformats.org/officeDocument/2006/relationships/image" Target="../media/image103.png"/><Relationship Id="rId5" Type="http://schemas.openxmlformats.org/officeDocument/2006/relationships/image" Target="../media/image101.png"/><Relationship Id="rId6" Type="http://schemas.openxmlformats.org/officeDocument/2006/relationships/image" Target="../media/image1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4.png"/><Relationship Id="rId4" Type="http://schemas.openxmlformats.org/officeDocument/2006/relationships/image" Target="../media/image118.png"/><Relationship Id="rId5" Type="http://schemas.openxmlformats.org/officeDocument/2006/relationships/image" Target="../media/image105.png"/><Relationship Id="rId6" Type="http://schemas.openxmlformats.org/officeDocument/2006/relationships/image" Target="../media/image11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Generative Networks for Satellite Image Data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N. Kostagiolas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273600" y="429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"/>
              <a:t>Philosophical </a:t>
            </a:r>
            <a:r>
              <a:rPr i="1" lang="en"/>
              <a:t>intermezzo</a:t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113" y="2084075"/>
            <a:ext cx="5779775" cy="28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400" y="1432675"/>
            <a:ext cx="1158913" cy="65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3123" y="1432673"/>
            <a:ext cx="982000" cy="6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2025" y="1405075"/>
            <a:ext cx="944901" cy="708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Google Shape;151;p22"/>
          <p:cNvCxnSpPr/>
          <p:nvPr/>
        </p:nvCxnSpPr>
        <p:spPr>
          <a:xfrm rot="10800000">
            <a:off x="2544950" y="2286125"/>
            <a:ext cx="221100" cy="4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" name="Google Shape;152;p22"/>
          <p:cNvSpPr txBox="1"/>
          <p:nvPr/>
        </p:nvSpPr>
        <p:spPr>
          <a:xfrm>
            <a:off x="4030975" y="1528575"/>
            <a:ext cx="44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…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434350" y="1165850"/>
            <a:ext cx="3977700" cy="112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1376175" y="1093425"/>
            <a:ext cx="18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Sensual experience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2713" y="1307300"/>
            <a:ext cx="114300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>
            <a:off x="6096000" y="963350"/>
            <a:ext cx="29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The underlying reality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57" name="Google Shape;157;p22"/>
          <p:cNvSpPr/>
          <p:nvPr/>
        </p:nvSpPr>
        <p:spPr>
          <a:xfrm>
            <a:off x="5755025" y="848950"/>
            <a:ext cx="2438400" cy="1264800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Philosophical </a:t>
            </a:r>
            <a:r>
              <a:rPr i="1" lang="en"/>
              <a:t>intermezzo</a:t>
            </a:r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426125" cy="18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975" y="1152475"/>
            <a:ext cx="3852525" cy="29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625" y="3801725"/>
            <a:ext cx="1800225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7425" y="3820775"/>
            <a:ext cx="1790700" cy="10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420013" y="3377750"/>
            <a:ext cx="146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Function modeled </a:t>
            </a:r>
            <a:r>
              <a:rPr lang="en" sz="900">
                <a:solidFill>
                  <a:srgbClr val="CC0000"/>
                </a:solidFill>
              </a:rPr>
              <a:t>very complex</a:t>
            </a:r>
            <a:endParaRPr sz="900">
              <a:solidFill>
                <a:srgbClr val="CC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(</a:t>
            </a:r>
            <a:r>
              <a:rPr i="1" lang="en" sz="900">
                <a:solidFill>
                  <a:srgbClr val="CC0000"/>
                </a:solidFill>
              </a:rPr>
              <a:t>more particular </a:t>
            </a:r>
            <a:r>
              <a:rPr i="1" lang="en" sz="900">
                <a:solidFill>
                  <a:schemeClr val="dk2"/>
                </a:solidFill>
              </a:rPr>
              <a:t>than it should be</a:t>
            </a:r>
            <a:r>
              <a:rPr lang="en" sz="900">
                <a:solidFill>
                  <a:schemeClr val="dk2"/>
                </a:solidFill>
              </a:rPr>
              <a:t>)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2515513" y="3438725"/>
            <a:ext cx="146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Function modeled is of </a:t>
            </a:r>
            <a:r>
              <a:rPr lang="en" sz="900">
                <a:solidFill>
                  <a:srgbClr val="CC0000"/>
                </a:solidFill>
              </a:rPr>
              <a:t>balanced</a:t>
            </a:r>
            <a:r>
              <a:rPr lang="en" sz="900">
                <a:solidFill>
                  <a:schemeClr val="dk2"/>
                </a:solidFill>
              </a:rPr>
              <a:t> complexity</a:t>
            </a:r>
            <a:endParaRPr sz="900">
              <a:solidFill>
                <a:srgbClr val="CC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(</a:t>
            </a:r>
            <a:r>
              <a:rPr i="1" lang="en" sz="900">
                <a:solidFill>
                  <a:schemeClr val="dk2"/>
                </a:solidFill>
              </a:rPr>
              <a:t>fits the data </a:t>
            </a:r>
            <a:r>
              <a:rPr i="1" lang="en" sz="900">
                <a:solidFill>
                  <a:srgbClr val="CC0000"/>
                </a:solidFill>
              </a:rPr>
              <a:t>adequately</a:t>
            </a:r>
            <a:r>
              <a:rPr lang="en" sz="900">
                <a:solidFill>
                  <a:schemeClr val="dk2"/>
                </a:solidFill>
              </a:rPr>
              <a:t>)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Unsupervised Learning: Dimensionality Reduction</a:t>
            </a:r>
            <a:endParaRPr/>
          </a:p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311700" y="1152475"/>
            <a:ext cx="7998000" cy="15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Assume that our </a:t>
            </a:r>
            <a:r>
              <a:rPr lang="en" sz="1700">
                <a:solidFill>
                  <a:srgbClr val="0000FF"/>
                </a:solidFill>
              </a:rPr>
              <a:t>input X</a:t>
            </a:r>
            <a:r>
              <a:rPr lang="en" sz="1700"/>
              <a:t> consists of relatively small images, 640x480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Say we </a:t>
            </a:r>
            <a:r>
              <a:rPr lang="en" sz="1700">
                <a:solidFill>
                  <a:srgbClr val="0000FF"/>
                </a:solidFill>
              </a:rPr>
              <a:t>represent</a:t>
            </a:r>
            <a:r>
              <a:rPr lang="en" sz="1700"/>
              <a:t> our </a:t>
            </a:r>
            <a:r>
              <a:rPr lang="en" sz="1700">
                <a:solidFill>
                  <a:srgbClr val="0000FF"/>
                </a:solidFill>
              </a:rPr>
              <a:t>data</a:t>
            </a:r>
            <a:r>
              <a:rPr lang="en" sz="1700"/>
              <a:t> (features) with pixel </a:t>
            </a:r>
            <a:r>
              <a:rPr lang="en" sz="1700">
                <a:solidFill>
                  <a:srgbClr val="0000FF"/>
                </a:solidFill>
              </a:rPr>
              <a:t>intensities</a:t>
            </a:r>
            <a:r>
              <a:rPr lang="en" sz="1700"/>
              <a:t> (i.e. grayscale)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640 x 480 ~ 300 000 floating point values (4-8 bytes each)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If images are RGB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640 x 480 x 3 ~ 1M</a:t>
            </a:r>
            <a:endParaRPr sz="1700"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4900" y="1381113"/>
            <a:ext cx="9525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4"/>
          <p:cNvSpPr txBox="1"/>
          <p:nvPr>
            <p:ph idx="1" type="body"/>
          </p:nvPr>
        </p:nvSpPr>
        <p:spPr>
          <a:xfrm>
            <a:off x="311700" y="3004650"/>
            <a:ext cx="8520600" cy="1750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rgbClr val="CC0000"/>
                </a:solidFill>
              </a:rPr>
              <a:t>Goal:</a:t>
            </a:r>
            <a:r>
              <a:rPr lang="en" sz="1400">
                <a:solidFill>
                  <a:schemeClr val="dk1"/>
                </a:solidFill>
              </a:rPr>
              <a:t> Reduce the dimensionality of our data – </a:t>
            </a:r>
            <a:r>
              <a:rPr lang="en" sz="1400">
                <a:solidFill>
                  <a:srgbClr val="CC0000"/>
                </a:solidFill>
              </a:rPr>
              <a:t>compress</a:t>
            </a:r>
            <a:r>
              <a:rPr lang="en" sz="1400">
                <a:solidFill>
                  <a:schemeClr val="dk1"/>
                </a:solidFill>
              </a:rPr>
              <a:t> the observations and discover </a:t>
            </a:r>
            <a:r>
              <a:rPr lang="en" sz="1400">
                <a:solidFill>
                  <a:srgbClr val="CC0000"/>
                </a:solidFill>
              </a:rPr>
              <a:t>latent</a:t>
            </a:r>
            <a:r>
              <a:rPr lang="en" sz="1400">
                <a:solidFill>
                  <a:schemeClr val="dk1"/>
                </a:solidFill>
              </a:rPr>
              <a:t> underlying factors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Learn a function mapping to a lower-dimensional space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Motivation: Although data may appear high-dimensional, their essence can be often summarized by using a low-dimensional representation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representation consists of </a:t>
            </a:r>
            <a:r>
              <a:rPr lang="en" sz="1400">
                <a:solidFill>
                  <a:srgbClr val="CC0000"/>
                </a:solidFill>
              </a:rPr>
              <a:t>latent</a:t>
            </a:r>
            <a:r>
              <a:rPr lang="en" sz="1400">
                <a:solidFill>
                  <a:schemeClr val="dk1"/>
                </a:solidFill>
              </a:rPr>
              <a:t> factors that are </a:t>
            </a:r>
            <a:r>
              <a:rPr lang="en" sz="1400">
                <a:solidFill>
                  <a:srgbClr val="CC0000"/>
                </a:solidFill>
              </a:rPr>
              <a:t>not directly observed in the data</a:t>
            </a:r>
            <a:endParaRPr sz="14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Principal Component Analysis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Goal: </a:t>
            </a:r>
            <a:r>
              <a:rPr lang="en">
                <a:solidFill>
                  <a:srgbClr val="0E0E0E"/>
                </a:solidFill>
              </a:rPr>
              <a:t>Reduce dimensionality, while preserving data variability</a:t>
            </a:r>
            <a:endParaRPr>
              <a:solidFill>
                <a:srgbClr val="0E0E0E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400"/>
              <a:buChar char="○"/>
            </a:pPr>
            <a:r>
              <a:rPr lang="en">
                <a:solidFill>
                  <a:srgbClr val="0E0E0E"/>
                </a:solidFill>
              </a:rPr>
              <a:t>Project onto the principal axis of variation</a:t>
            </a:r>
            <a:endParaRPr>
              <a:solidFill>
                <a:srgbClr val="0E0E0E"/>
              </a:solidFill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95644"/>
            <a:ext cx="2223124" cy="194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9371" y="2142845"/>
            <a:ext cx="2223125" cy="18495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5"/>
          <p:cNvCxnSpPr/>
          <p:nvPr/>
        </p:nvCxnSpPr>
        <p:spPr>
          <a:xfrm flipH="1" rot="10800000">
            <a:off x="2766050" y="3009775"/>
            <a:ext cx="3063300" cy="3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p25"/>
          <p:cNvSpPr txBox="1"/>
          <p:nvPr/>
        </p:nvSpPr>
        <p:spPr>
          <a:xfrm>
            <a:off x="2103200" y="2263950"/>
            <a:ext cx="43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Project onto 1st and 2nd PCs to reduce dimensionality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36363" y="4039575"/>
            <a:ext cx="277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Principal components capture the </a:t>
            </a:r>
            <a:r>
              <a:rPr lang="en">
                <a:solidFill>
                  <a:srgbClr val="CC0000"/>
                </a:solidFill>
              </a:rPr>
              <a:t>variance</a:t>
            </a:r>
            <a:r>
              <a:rPr lang="en">
                <a:solidFill>
                  <a:schemeClr val="dk2"/>
                </a:solidFill>
              </a:rPr>
              <a:t> of the data in </a:t>
            </a:r>
            <a:r>
              <a:rPr lang="en">
                <a:solidFill>
                  <a:srgbClr val="CC0000"/>
                </a:solidFill>
              </a:rPr>
              <a:t>descending importance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6297988" y="3931875"/>
            <a:ext cx="2445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Information loss post-projection minimal when compared to the gains in terms of complexity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Discovering Latent Factors: Faces</a:t>
            </a:r>
            <a:endParaRPr/>
          </a:p>
        </p:txBody>
      </p:sp>
      <p:sp>
        <p:nvSpPr>
          <p:cNvPr id="194" name="Google Shape;194;p26"/>
          <p:cNvSpPr txBox="1"/>
          <p:nvPr/>
        </p:nvSpPr>
        <p:spPr>
          <a:xfrm>
            <a:off x="388600" y="1017725"/>
            <a:ext cx="4389000" cy="73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Modelling face image appearance:</a:t>
            </a:r>
            <a:endParaRPr sz="1800"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Variability: lighting, pose, identity,…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0" l="2710" r="-2710" t="0"/>
          <a:stretch/>
        </p:blipFill>
        <p:spPr>
          <a:xfrm>
            <a:off x="1394450" y="1756625"/>
            <a:ext cx="2529851" cy="19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150" y="2365338"/>
            <a:ext cx="1371000" cy="107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4963" y="3875175"/>
            <a:ext cx="5974076" cy="84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6"/>
          <p:cNvSpPr txBox="1"/>
          <p:nvPr/>
        </p:nvSpPr>
        <p:spPr>
          <a:xfrm>
            <a:off x="5406550" y="1311450"/>
            <a:ext cx="3010200" cy="101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Mean human face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(latent, lower-dimensional representation)</a:t>
            </a:r>
            <a:endParaRPr sz="1800"/>
          </a:p>
        </p:txBody>
      </p:sp>
      <p:sp>
        <p:nvSpPr>
          <p:cNvPr id="199" name="Google Shape;199;p26"/>
          <p:cNvSpPr txBox="1"/>
          <p:nvPr/>
        </p:nvSpPr>
        <p:spPr>
          <a:xfrm>
            <a:off x="0" y="4681800"/>
            <a:ext cx="9144000" cy="461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Principal Components (directions) describe deviation of images from mean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exposing the underlying variability matters?</a:t>
            </a:r>
            <a:endParaRPr/>
          </a:p>
        </p:txBody>
      </p:sp>
      <p:sp>
        <p:nvSpPr>
          <p:cNvPr id="205" name="Google Shape;20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Just by pure observation we can:</a:t>
            </a:r>
            <a:endParaRPr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3199"/>
            <a:ext cx="2417450" cy="13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/>
        </p:nvSpPr>
        <p:spPr>
          <a:xfrm>
            <a:off x="23125" y="3162300"/>
            <a:ext cx="2994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Capture the </a:t>
            </a:r>
            <a:r>
              <a:rPr lang="en">
                <a:solidFill>
                  <a:srgbClr val="CC0000"/>
                </a:solidFill>
              </a:rPr>
              <a:t>essence</a:t>
            </a:r>
            <a:r>
              <a:rPr lang="en">
                <a:solidFill>
                  <a:schemeClr val="dk2"/>
                </a:solidFill>
              </a:rPr>
              <a:t> of a “human face” and then </a:t>
            </a:r>
            <a:r>
              <a:rPr lang="en">
                <a:solidFill>
                  <a:srgbClr val="CC0000"/>
                </a:solidFill>
              </a:rPr>
              <a:t>detect</a:t>
            </a:r>
            <a:r>
              <a:rPr lang="en">
                <a:solidFill>
                  <a:schemeClr val="dk2"/>
                </a:solidFill>
              </a:rPr>
              <a:t> it ad hoc in any pic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08" name="Google Shape;20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6525" y="1713206"/>
            <a:ext cx="3474600" cy="197804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3479925" y="3809975"/>
            <a:ext cx="270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Discover the underlying </a:t>
            </a:r>
            <a:r>
              <a:rPr lang="en">
                <a:solidFill>
                  <a:srgbClr val="CC0000"/>
                </a:solidFill>
              </a:rPr>
              <a:t>semantics</a:t>
            </a:r>
            <a:r>
              <a:rPr lang="en">
                <a:solidFill>
                  <a:schemeClr val="dk2"/>
                </a:solidFill>
              </a:rPr>
              <a:t> and </a:t>
            </a:r>
            <a:r>
              <a:rPr lang="en">
                <a:solidFill>
                  <a:srgbClr val="CC0000"/>
                </a:solidFill>
              </a:rPr>
              <a:t>edit</a:t>
            </a:r>
            <a:r>
              <a:rPr lang="en">
                <a:solidFill>
                  <a:schemeClr val="dk2"/>
                </a:solidFill>
              </a:rPr>
              <a:t> them at will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6125" y="1814501"/>
            <a:ext cx="1775450" cy="17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/>
          <p:nvPr/>
        </p:nvSpPr>
        <p:spPr>
          <a:xfrm>
            <a:off x="6362700" y="1383400"/>
            <a:ext cx="2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Prompt: Eerie painting of a feast in a dimly lit room, using shadows and low-light techniques.</a:t>
            </a:r>
            <a:endParaRPr sz="800"/>
          </a:p>
        </p:txBody>
      </p:sp>
      <p:sp>
        <p:nvSpPr>
          <p:cNvPr id="212" name="Google Shape;212;p27"/>
          <p:cNvSpPr txBox="1"/>
          <p:nvPr/>
        </p:nvSpPr>
        <p:spPr>
          <a:xfrm>
            <a:off x="6414750" y="3642325"/>
            <a:ext cx="2707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Infer </a:t>
            </a:r>
            <a:r>
              <a:rPr lang="en">
                <a:solidFill>
                  <a:srgbClr val="CC0000"/>
                </a:solidFill>
              </a:rPr>
              <a:t>text-vision relationships</a:t>
            </a:r>
            <a:r>
              <a:rPr lang="en">
                <a:solidFill>
                  <a:schemeClr val="dk2"/>
                </a:solidFill>
              </a:rPr>
              <a:t> and proceed to aid human creativity by prompt engineering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720"/>
              <a:t>But what about </a:t>
            </a:r>
            <a:r>
              <a:rPr i="1" lang="en" sz="2720"/>
              <a:t>Satellite</a:t>
            </a:r>
            <a:r>
              <a:rPr lang="en" sz="2720"/>
              <a:t> Images?</a:t>
            </a:r>
            <a:endParaRPr sz="27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218" name="Google Shape;21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/>
              <a:t>Remote Sensing</a:t>
            </a:r>
            <a:r>
              <a:rPr lang="en"/>
              <a:t>: </a:t>
            </a:r>
            <a:r>
              <a:rPr lang="en">
                <a:highlight>
                  <a:srgbClr val="FFFFFF"/>
                </a:highlight>
              </a:rPr>
              <a:t>acquisition of information about an object or phenomenon without making physical contact with the object, usually via satellites.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Rapid progress: methods + data.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Impactful applications:</a:t>
            </a:r>
            <a:endParaRPr/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311700" y="1152475"/>
            <a:ext cx="8520600" cy="3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/>
              <a:t>Remote Sensing</a:t>
            </a:r>
            <a:r>
              <a:rPr lang="en"/>
              <a:t>: </a:t>
            </a:r>
            <a:r>
              <a:rPr lang="en">
                <a:highlight>
                  <a:srgbClr val="FFFFFF"/>
                </a:highlight>
              </a:rPr>
              <a:t>acquisition of information about an object or phenomenon without making physical contact with the object, usually via satellites.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Rapid progress: methods + data.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Impactful applications: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Natural candidate for ML!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9" y="2571749"/>
            <a:ext cx="2234775" cy="12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905765" y="3858576"/>
            <a:ext cx="14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urban monitoring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9125" y="2599613"/>
            <a:ext cx="2168271" cy="12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3138023" y="3901297"/>
            <a:ext cx="145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land-use mapping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1925" y="2616682"/>
            <a:ext cx="1450500" cy="125271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8"/>
          <p:cNvSpPr txBox="1"/>
          <p:nvPr/>
        </p:nvSpPr>
        <p:spPr>
          <a:xfrm>
            <a:off x="5060225" y="3901300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 assessment and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4125" y="2682278"/>
            <a:ext cx="1953901" cy="106577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/>
        </p:nvSpPr>
        <p:spPr>
          <a:xfrm>
            <a:off x="7014125" y="3901300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climate mitigation and adaptation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AI for Satellite Imagery</a:t>
            </a:r>
            <a:endParaRPr sz="2720"/>
          </a:p>
        </p:txBody>
      </p:sp>
      <p:sp>
        <p:nvSpPr>
          <p:cNvPr id="233" name="Google Shape;233;p29"/>
          <p:cNvSpPr txBox="1"/>
          <p:nvPr>
            <p:ph idx="1" type="body"/>
          </p:nvPr>
        </p:nvSpPr>
        <p:spPr>
          <a:xfrm>
            <a:off x="311700" y="1152475"/>
            <a:ext cx="8520600" cy="38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Characteristics of SI (satellite imagery) data: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Great </a:t>
            </a:r>
            <a:r>
              <a:rPr lang="en">
                <a:solidFill>
                  <a:srgbClr val="CC0000"/>
                </a:solidFill>
              </a:rPr>
              <a:t>spatial</a:t>
            </a:r>
            <a:r>
              <a:rPr lang="en"/>
              <a:t> and </a:t>
            </a:r>
            <a:r>
              <a:rPr lang="en">
                <a:solidFill>
                  <a:srgbClr val="CC0000"/>
                </a:solidFill>
              </a:rPr>
              <a:t>spectral variability</a:t>
            </a:r>
            <a:r>
              <a:rPr lang="en"/>
              <a:t> (ground distance, structures scale, spectral signatures)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Wide presence of </a:t>
            </a:r>
            <a:r>
              <a:rPr lang="en">
                <a:solidFill>
                  <a:srgbClr val="CC0000"/>
                </a:solidFill>
              </a:rPr>
              <a:t>fine</a:t>
            </a:r>
            <a:r>
              <a:rPr lang="en"/>
              <a:t>, </a:t>
            </a:r>
            <a:r>
              <a:rPr lang="en">
                <a:solidFill>
                  <a:srgbClr val="CC0000"/>
                </a:solidFill>
              </a:rPr>
              <a:t>high-frequency</a:t>
            </a:r>
            <a:r>
              <a:rPr lang="en"/>
              <a:t> details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Tedious annotations → label </a:t>
            </a:r>
            <a:r>
              <a:rPr lang="en">
                <a:solidFill>
                  <a:srgbClr val="CC0000"/>
                </a:solidFill>
              </a:rPr>
              <a:t>scarcity</a:t>
            </a:r>
            <a:r>
              <a:rPr lang="en"/>
              <a:t>, data delusion (not enough variability in datasets)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CC0000"/>
                </a:solidFill>
              </a:rPr>
              <a:t>However</a:t>
            </a:r>
            <a:r>
              <a:rPr lang="en"/>
              <a:t>, typical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/>
              <a:t>Computer Vision datasets: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Well-aligned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Annotated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variability                                                  </a:t>
            </a:r>
            <a:endParaRPr/>
          </a:p>
        </p:txBody>
      </p:sp>
      <p:pic>
        <p:nvPicPr>
          <p:cNvPr id="234" name="Google Shape;23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8775" y="3216750"/>
            <a:ext cx="1527200" cy="15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3825" y="3221033"/>
            <a:ext cx="1527200" cy="152325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/>
          <p:nvPr/>
        </p:nvSpPr>
        <p:spPr>
          <a:xfrm>
            <a:off x="6963350" y="4021275"/>
            <a:ext cx="303000" cy="26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7340325" y="3644300"/>
            <a:ext cx="1818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Use of models tailored for typical CV tasks not straightforward!!!</a:t>
            </a:r>
            <a:endParaRPr b="0" i="0" sz="14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6728" y="2995174"/>
            <a:ext cx="741150" cy="649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4837525" y="3954225"/>
            <a:ext cx="5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Challenges in AI for Satellite Imagery</a:t>
            </a:r>
            <a:endParaRPr sz="2720"/>
          </a:p>
        </p:txBody>
      </p:sp>
      <p:sp>
        <p:nvSpPr>
          <p:cNvPr id="245" name="Google Shape;24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Typical SI + ML problems (e.g. remote scene classification, building segmentation) tend to </a:t>
            </a:r>
            <a:r>
              <a:rPr lang="en" sz="2000">
                <a:solidFill>
                  <a:srgbClr val="CC0000"/>
                </a:solidFill>
              </a:rPr>
              <a:t>rely</a:t>
            </a:r>
            <a:r>
              <a:rPr lang="en" sz="2000"/>
              <a:t> on quality annotations → </a:t>
            </a:r>
            <a:r>
              <a:rPr lang="en" sz="2000">
                <a:solidFill>
                  <a:srgbClr val="CC0000"/>
                </a:solidFill>
              </a:rPr>
              <a:t>Challenge #3</a:t>
            </a:r>
            <a:endParaRPr sz="2000">
              <a:solidFill>
                <a:srgbClr val="CC0000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Possible solutions:</a:t>
            </a:r>
            <a:endParaRPr sz="20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Leverage </a:t>
            </a:r>
            <a:r>
              <a:rPr lang="en" sz="1600">
                <a:solidFill>
                  <a:srgbClr val="CC0000"/>
                </a:solidFill>
              </a:rPr>
              <a:t>pre-trained</a:t>
            </a:r>
            <a:r>
              <a:rPr lang="en" sz="1600"/>
              <a:t> models for </a:t>
            </a:r>
            <a:r>
              <a:rPr lang="en" sz="1600">
                <a:solidFill>
                  <a:srgbClr val="CC0000"/>
                </a:solidFill>
              </a:rPr>
              <a:t>standard vision</a:t>
            </a:r>
            <a:r>
              <a:rPr lang="en" sz="1600"/>
              <a:t> tasks (real-world imagery) → </a:t>
            </a:r>
            <a:r>
              <a:rPr lang="en" sz="1600">
                <a:solidFill>
                  <a:srgbClr val="CC0000"/>
                </a:solidFill>
              </a:rPr>
              <a:t>Challenge #1, 2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 </a:t>
            </a:r>
            <a:r>
              <a:rPr lang="en" sz="1600">
                <a:solidFill>
                  <a:srgbClr val="CC0000"/>
                </a:solidFill>
              </a:rPr>
              <a:t>baseline GAN models</a:t>
            </a:r>
            <a:r>
              <a:rPr lang="en" sz="1600"/>
              <a:t> to bridge data acquisition gap by employing them as data augmentation modules → </a:t>
            </a:r>
            <a:r>
              <a:rPr lang="en" sz="1600">
                <a:solidFill>
                  <a:srgbClr val="CC0000"/>
                </a:solidFill>
              </a:rPr>
              <a:t>Challenge #1, 2</a:t>
            </a:r>
            <a:endParaRPr sz="1600">
              <a:solidFill>
                <a:srgbClr val="CC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>
                <a:solidFill>
                  <a:srgbClr val="0000FF"/>
                </a:solidFill>
              </a:rPr>
              <a:t>Gap to be filled</a:t>
            </a:r>
            <a:r>
              <a:rPr lang="en" sz="1600"/>
              <a:t>: train a GAN model that can efficiently tackle #1 and #2 while being able to provide alternatives for #3.</a:t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ctrTitle"/>
          </p:nvPr>
        </p:nvSpPr>
        <p:spPr>
          <a:xfrm>
            <a:off x="311700" y="7598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40741"/>
              <a:buNone/>
            </a:pPr>
            <a:r>
              <a:rPr lang="en" sz="2400"/>
              <a:t>Unsupervised Discovery of Semantic Concepts in Satellite Imagery with Style-based Wavelet-driven Generative Models </a:t>
            </a:r>
            <a:endParaRPr sz="2400"/>
          </a:p>
        </p:txBody>
      </p:sp>
      <p:sp>
        <p:nvSpPr>
          <p:cNvPr id="251" name="Google Shape;251;p31"/>
          <p:cNvSpPr txBox="1"/>
          <p:nvPr>
            <p:ph idx="1" type="subTitle"/>
          </p:nvPr>
        </p:nvSpPr>
        <p:spPr>
          <a:xfrm>
            <a:off x="311700" y="1463625"/>
            <a:ext cx="85206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310"/>
              <a:t>Nikos Kostagiolas</a:t>
            </a:r>
            <a:r>
              <a:rPr baseline="30000" lang="en" sz="1310"/>
              <a:t>1</a:t>
            </a:r>
            <a:r>
              <a:rPr lang="en" sz="1310"/>
              <a:t>, Mihalis A. Nicolaou</a:t>
            </a:r>
            <a:r>
              <a:rPr baseline="30000" lang="en" sz="1310"/>
              <a:t>1</a:t>
            </a:r>
            <a:r>
              <a:rPr lang="en" sz="1310"/>
              <a:t>, Yannis Panagakis</a:t>
            </a:r>
            <a:r>
              <a:rPr baseline="30000" lang="en" sz="1310"/>
              <a:t>2</a:t>
            </a:r>
            <a:endParaRPr baseline="30000"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baseline="30000"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baseline="30000" lang="en" sz="1310"/>
              <a:t>1 </a:t>
            </a:r>
            <a:r>
              <a:rPr lang="en" sz="1310"/>
              <a:t>The Cyprus Institute</a:t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aseline="30000" lang="en" sz="1310"/>
              <a:t>2 </a:t>
            </a:r>
            <a:r>
              <a:rPr lang="en" sz="1310"/>
              <a:t>National and Kapodistrian University of Athens</a:t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 u="sng">
                <a:solidFill>
                  <a:schemeClr val="hlink"/>
                </a:solidFill>
                <a:hlinkClick r:id="rId3"/>
              </a:rPr>
              <a:t>Link to Github</a:t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>
                <a:solidFill>
                  <a:schemeClr val="lt1"/>
                </a:solidFill>
              </a:rPr>
              <a:t>Nikos Kostagiolas, Mihalis A. Nicolaou, Yannis Panagakis</a:t>
            </a:r>
            <a:endParaRPr sz="920">
              <a:solidFill>
                <a:schemeClr val="lt1"/>
              </a:solidFill>
            </a:endParaRPr>
          </a:p>
        </p:txBody>
      </p:sp>
      <p:pic>
        <p:nvPicPr>
          <p:cNvPr id="252" name="Google Shape;25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0013" y="2571750"/>
            <a:ext cx="6263974" cy="19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3441" y="4652975"/>
            <a:ext cx="1434425" cy="4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17868" y="4650300"/>
            <a:ext cx="1434425" cy="49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52300" y="4559400"/>
            <a:ext cx="1308262" cy="5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bit about me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7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BSc in Informatics &amp; Telecommunications, University of Athens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Thesis: “Study on the structure of chromatin via nucleosome pattern recognition using n-gram graphs”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</a:t>
            </a:r>
            <a:r>
              <a:rPr lang="en"/>
              <a:t>.e. “does DNA textual information (a.k.a. DNA first-level structure) regulate nucleosome presence (inhibition vs. encouragement)?”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MSc in Data Science, Athens University of Economics &amp; Business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Thesis: “Learning optimization algorithms w/ neural networks”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</a:t>
            </a:r>
            <a:r>
              <a:rPr lang="en"/>
              <a:t>.e. “can we possibly make machines to learn more efficiently? And what are the limits of this?”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A.k.a. Meta-learning or learning-to-learn.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of October, 2020: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PhD student, CaSToRC Unit. Advisor: Mihalis A. Nicolaou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Working at the intersection between Generative Modeling and Remote Sensing.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Contributions</a:t>
            </a:r>
            <a:endParaRPr sz="2720"/>
          </a:p>
        </p:txBody>
      </p:sp>
      <p:sp>
        <p:nvSpPr>
          <p:cNvPr id="261" name="Google Shape;261;p32"/>
          <p:cNvSpPr txBox="1"/>
          <p:nvPr>
            <p:ph idx="1" type="body"/>
          </p:nvPr>
        </p:nvSpPr>
        <p:spPr>
          <a:xfrm>
            <a:off x="311700" y="1152475"/>
            <a:ext cx="8520600" cy="3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First pre-trained style-based GAN for satellite image (SI) generation</a:t>
            </a:r>
            <a:endParaRPr baseline="30000" sz="21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style-based architectures → sense of hierarchy, synthetic results of great diversity (</a:t>
            </a:r>
            <a:r>
              <a:rPr lang="en" sz="1700">
                <a:solidFill>
                  <a:srgbClr val="CC0000"/>
                </a:solidFill>
              </a:rPr>
              <a:t>Challenges #1 + 2</a:t>
            </a:r>
            <a:r>
              <a:rPr lang="en" sz="1700"/>
              <a:t>)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SWAGAN: style-based architecture, augmented with wavelet-based features → spectral information (</a:t>
            </a:r>
            <a:r>
              <a:rPr lang="en" sz="1700">
                <a:solidFill>
                  <a:srgbClr val="CC0000"/>
                </a:solidFill>
              </a:rPr>
              <a:t>Challenge #1</a:t>
            </a:r>
            <a:r>
              <a:rPr lang="en" sz="1700"/>
              <a:t>)</a:t>
            </a:r>
            <a:endParaRPr sz="17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Meaningful directions discovery</a:t>
            </a:r>
            <a:endParaRPr sz="21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High-level concepts such as </a:t>
            </a:r>
            <a:r>
              <a:rPr i="1" lang="en" sz="1700"/>
              <a:t>urbanization</a:t>
            </a:r>
            <a:r>
              <a:rPr lang="en" sz="1700"/>
              <a:t>.</a:t>
            </a:r>
            <a:endParaRPr sz="17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Opens the way for controllable image synthesis (</a:t>
            </a:r>
            <a:r>
              <a:rPr lang="en" sz="1700">
                <a:solidFill>
                  <a:srgbClr val="CC0000"/>
                </a:solidFill>
              </a:rPr>
              <a:t>Challenge #3</a:t>
            </a:r>
            <a:r>
              <a:rPr lang="en" sz="1700"/>
              <a:t>)</a:t>
            </a:r>
            <a:endParaRPr sz="1700"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Qualitative + quantitative analysis</a:t>
            </a:r>
            <a:endParaRPr sz="2100"/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Demonstrate suitability of synthetic results for use in downstream tasks (e.g. </a:t>
            </a:r>
            <a:r>
              <a:rPr i="1" lang="en" sz="1700"/>
              <a:t>data augmentation</a:t>
            </a:r>
            <a:r>
              <a:rPr lang="en" sz="1700"/>
              <a:t>) even on unseen datasets (</a:t>
            </a:r>
            <a:r>
              <a:rPr lang="en" sz="1700">
                <a:solidFill>
                  <a:srgbClr val="CC0000"/>
                </a:solidFill>
              </a:rPr>
              <a:t>Challenge #3</a:t>
            </a:r>
            <a:r>
              <a:rPr lang="en" sz="1700"/>
              <a:t>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Summary of pipeline</a:t>
            </a:r>
            <a:endParaRPr/>
          </a:p>
        </p:txBody>
      </p:sp>
      <p:pic>
        <p:nvPicPr>
          <p:cNvPr id="267" name="Google Shape;26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125" y="166888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0025" y="166888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0025" y="348283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800" y="3482850"/>
            <a:ext cx="1343950" cy="1343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33"/>
          <p:cNvCxnSpPr/>
          <p:nvPr/>
        </p:nvCxnSpPr>
        <p:spPr>
          <a:xfrm>
            <a:off x="2848600" y="1063675"/>
            <a:ext cx="21900" cy="39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272" name="Google Shape;272;p33"/>
          <p:cNvCxnSpPr/>
          <p:nvPr/>
        </p:nvCxnSpPr>
        <p:spPr>
          <a:xfrm>
            <a:off x="6273500" y="1063675"/>
            <a:ext cx="21900" cy="39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73" name="Google Shape;273;p33"/>
          <p:cNvSpPr/>
          <p:nvPr/>
        </p:nvSpPr>
        <p:spPr>
          <a:xfrm>
            <a:off x="5880050" y="2784450"/>
            <a:ext cx="808800" cy="572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3"/>
          <p:cNvSpPr/>
          <p:nvPr/>
        </p:nvSpPr>
        <p:spPr>
          <a:xfrm>
            <a:off x="6884725" y="2477050"/>
            <a:ext cx="1595500" cy="1187500"/>
          </a:xfrm>
          <a:prstGeom prst="flowChartDecision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6986775" y="2839950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Downstream tasks (e.g. data augmentation)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123850" y="1053138"/>
            <a:ext cx="41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authentic + diverse generations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3"/>
          <p:cNvSpPr txBox="1"/>
          <p:nvPr/>
        </p:nvSpPr>
        <p:spPr>
          <a:xfrm>
            <a:off x="3460550" y="837600"/>
            <a:ext cx="275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controllable synthesis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(class label same despite minor context alteration)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6884725" y="990825"/>
            <a:ext cx="227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quantitative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(proof of concept)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3"/>
          <p:cNvSpPr/>
          <p:nvPr/>
        </p:nvSpPr>
        <p:spPr>
          <a:xfrm>
            <a:off x="2455150" y="2761175"/>
            <a:ext cx="808800" cy="572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Goal #1: Towards high-fidelity SI generation: style-based GANs</a:t>
            </a:r>
            <a:endParaRPr sz="2320"/>
          </a:p>
        </p:txBody>
      </p:sp>
      <p:sp>
        <p:nvSpPr>
          <p:cNvPr id="285" name="Google Shape;285;p34"/>
          <p:cNvSpPr txBox="1"/>
          <p:nvPr/>
        </p:nvSpPr>
        <p:spPr>
          <a:xfrm>
            <a:off x="311700" y="1152475"/>
            <a:ext cx="8520600" cy="17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Style-based generators treat each image as a collection of “styles”, thus representing them in a </a:t>
            </a:r>
            <a:r>
              <a:rPr b="0" i="0" lang="en" sz="18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hierarchical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manner.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Each of those styles </a:t>
            </a:r>
            <a:r>
              <a:rPr b="0" i="0" lang="en" sz="18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regulates a specific property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that image.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Styles range from coarse ones (e.g. pose, gender, etc.) to finer ones (e.g. facial features, skin colour, etc.).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5650" y="2863075"/>
            <a:ext cx="3292709" cy="19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/>
        </p:nvSpPr>
        <p:spPr>
          <a:xfrm>
            <a:off x="3721650" y="4866600"/>
            <a:ext cx="1700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sng" cap="none" strike="noStrike">
                <a:solidFill>
                  <a:srgbClr val="4DD0E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https://github.com/NVlabs/stylegan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600"/>
              <a:t>Realistic + Diverse SI Generation: The SWAGAN model</a:t>
            </a:r>
            <a:endParaRPr sz="2600"/>
          </a:p>
        </p:txBody>
      </p:sp>
      <p:sp>
        <p:nvSpPr>
          <p:cNvPr id="293" name="Google Shape;293;p35"/>
          <p:cNvSpPr txBox="1"/>
          <p:nvPr>
            <p:ph idx="1" type="body"/>
          </p:nvPr>
        </p:nvSpPr>
        <p:spPr>
          <a:xfrm>
            <a:off x="311700" y="11805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SI: rich in </a:t>
            </a:r>
            <a:r>
              <a:rPr lang="en">
                <a:solidFill>
                  <a:srgbClr val="CC0000"/>
                </a:solidFill>
              </a:rPr>
              <a:t>spectral</a:t>
            </a:r>
            <a:r>
              <a:rPr lang="en"/>
              <a:t> information which StyleGAN has </a:t>
            </a:r>
            <a:r>
              <a:rPr lang="en">
                <a:solidFill>
                  <a:srgbClr val="CC0000"/>
                </a:solidFill>
              </a:rPr>
              <a:t>no capabilities</a:t>
            </a:r>
            <a:r>
              <a:rPr lang="en"/>
              <a:t> of harnessing.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SWAGAN: complements Style-based architectures with spectral information by introducing a series of </a:t>
            </a:r>
            <a:r>
              <a:rPr lang="en">
                <a:solidFill>
                  <a:srgbClr val="CC0000"/>
                </a:solidFill>
              </a:rPr>
              <a:t>wavelet decompositions</a:t>
            </a:r>
            <a:r>
              <a:rPr lang="en"/>
              <a:t> in the layers of StyleGAN.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4" name="Google Shape;29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4825" y="2404200"/>
            <a:ext cx="5234340" cy="23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3423600" y="4728500"/>
            <a:ext cx="229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 style-based wavelet-driven generative model</a:t>
            </a:r>
            <a:r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[6]</a:t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301" name="Google Shape;30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307" name="Google Shape;30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37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09" name="Google Shape;30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38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17" name="Google Shape;31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8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325" name="Google Shape;32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39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7" name="Google Shape;32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39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0" name="Google Shape;330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0202" y="3474550"/>
            <a:ext cx="103822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9"/>
          <p:cNvCxnSpPr>
            <a:endCxn id="330" idx="1"/>
          </p:cNvCxnSpPr>
          <p:nvPr/>
        </p:nvCxnSpPr>
        <p:spPr>
          <a:xfrm>
            <a:off x="5821002" y="3744663"/>
            <a:ext cx="1189200" cy="24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40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9" name="Google Shape;33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p40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2" name="Google Shape;34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0202" y="3474550"/>
            <a:ext cx="103822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40"/>
          <p:cNvCxnSpPr/>
          <p:nvPr/>
        </p:nvCxnSpPr>
        <p:spPr>
          <a:xfrm rot="10800000">
            <a:off x="7423700" y="2979775"/>
            <a:ext cx="14700" cy="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4" name="Google Shape;344;p40"/>
          <p:cNvCxnSpPr>
            <a:endCxn id="342" idx="1"/>
          </p:cNvCxnSpPr>
          <p:nvPr/>
        </p:nvCxnSpPr>
        <p:spPr>
          <a:xfrm>
            <a:off x="5821002" y="3744663"/>
            <a:ext cx="1189200" cy="24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5" name="Google Shape;345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5075" y="3714975"/>
            <a:ext cx="105727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40"/>
          <p:cNvCxnSpPr/>
          <p:nvPr/>
        </p:nvCxnSpPr>
        <p:spPr>
          <a:xfrm rot="10800000">
            <a:off x="2025475" y="4291000"/>
            <a:ext cx="1238400" cy="553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#2: Controllable synthesis of satellite imagery</a:t>
            </a:r>
            <a:endParaRPr sz="2720"/>
          </a:p>
        </p:txBody>
      </p:sp>
      <p:sp>
        <p:nvSpPr>
          <p:cNvPr id="352" name="Google Shape;35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Question: Can we use our pre-trained SI synthesis model to address annotation scarcity and diversity issues?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 (facial models): well-trained + linear transformations→ </a:t>
            </a:r>
            <a:r>
              <a:rPr lang="en">
                <a:solidFill>
                  <a:srgbClr val="CC0000"/>
                </a:solidFill>
              </a:rPr>
              <a:t>precise control</a:t>
            </a:r>
            <a:r>
              <a:rPr lang="en"/>
              <a:t> of attributes.</a:t>
            </a:r>
            <a:endParaRPr/>
          </a:p>
        </p:txBody>
      </p:sp>
      <p:pic>
        <p:nvPicPr>
          <p:cNvPr id="353" name="Google Shape;35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700" y="2571750"/>
            <a:ext cx="5162595" cy="234764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1"/>
          <p:cNvSpPr txBox="1"/>
          <p:nvPr/>
        </p:nvSpPr>
        <p:spPr>
          <a:xfrm>
            <a:off x="3193499" y="4866600"/>
            <a:ext cx="27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" sz="600" u="sng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Interpreting the latent space of gans for semantic face editing</a:t>
            </a:r>
            <a:r>
              <a:rPr b="0" i="0" lang="en" sz="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[4]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Machine Learning?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7677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400">
                <a:solidFill>
                  <a:srgbClr val="CC0000"/>
                </a:solidFill>
              </a:rPr>
              <a:t>Arthur Samuel (1959)</a:t>
            </a:r>
            <a:endParaRPr sz="14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i="1" lang="en" sz="1400"/>
              <a:t>“… gives computers the ability to learn without being explicitly programmed”</a:t>
            </a:r>
            <a:endParaRPr i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400"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2054925"/>
            <a:ext cx="8520600" cy="20217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400">
                <a:solidFill>
                  <a:srgbClr val="CC0000"/>
                </a:solidFill>
              </a:rPr>
              <a:t>Tom Mitchell (90s)</a:t>
            </a:r>
            <a:endParaRPr sz="1400">
              <a:solidFill>
                <a:srgbClr val="CC0000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i="1" lang="en" sz="1400"/>
              <a:t>“the study of computer algorithms that </a:t>
            </a:r>
            <a:r>
              <a:rPr i="1" lang="en" sz="1400">
                <a:solidFill>
                  <a:srgbClr val="CC0000"/>
                </a:solidFill>
              </a:rPr>
              <a:t>improve</a:t>
            </a:r>
            <a:r>
              <a:rPr i="1" lang="en" sz="1400"/>
              <a:t> automatically through experience”</a:t>
            </a:r>
            <a:endParaRPr i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A more formal one:</a:t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i="1" lang="en" sz="1400"/>
              <a:t> “A computer program is said to </a:t>
            </a:r>
            <a:r>
              <a:rPr i="1" lang="en" sz="1400">
                <a:solidFill>
                  <a:srgbClr val="CC0000"/>
                </a:solidFill>
              </a:rPr>
              <a:t>learn</a:t>
            </a:r>
            <a:r>
              <a:rPr i="1" lang="en" sz="1400"/>
              <a:t> from experience </a:t>
            </a:r>
            <a:r>
              <a:rPr i="1" lang="en" sz="1400">
                <a:solidFill>
                  <a:srgbClr val="0000FF"/>
                </a:solidFill>
              </a:rPr>
              <a:t>E</a:t>
            </a:r>
            <a:r>
              <a:rPr i="1" lang="en" sz="1400"/>
              <a:t> with respect to some class of tasks </a:t>
            </a:r>
            <a:r>
              <a:rPr i="1" lang="en" sz="1400">
                <a:solidFill>
                  <a:srgbClr val="0000FF"/>
                </a:solidFill>
              </a:rPr>
              <a:t>T</a:t>
            </a:r>
            <a:r>
              <a:rPr i="1" lang="en" sz="1400"/>
              <a:t> and performance measure </a:t>
            </a:r>
            <a:r>
              <a:rPr i="1" lang="en" sz="1400">
                <a:solidFill>
                  <a:srgbClr val="0000FF"/>
                </a:solidFill>
              </a:rPr>
              <a:t>P</a:t>
            </a:r>
            <a:r>
              <a:rPr i="1" lang="en" sz="1400"/>
              <a:t> if its performance at tasks in </a:t>
            </a:r>
            <a:r>
              <a:rPr i="1" lang="en" sz="1400">
                <a:solidFill>
                  <a:srgbClr val="0000FF"/>
                </a:solidFill>
              </a:rPr>
              <a:t>T</a:t>
            </a:r>
            <a:r>
              <a:rPr i="1" lang="en" sz="1400"/>
              <a:t>, as measured by </a:t>
            </a:r>
            <a:r>
              <a:rPr i="1" lang="en" sz="1400">
                <a:solidFill>
                  <a:srgbClr val="0000FF"/>
                </a:solidFill>
              </a:rPr>
              <a:t>P</a:t>
            </a:r>
            <a:r>
              <a:rPr i="1" lang="en" sz="1400"/>
              <a:t>, improves with experience </a:t>
            </a:r>
            <a:r>
              <a:rPr i="1" lang="en" sz="1400">
                <a:solidFill>
                  <a:srgbClr val="0000FF"/>
                </a:solidFill>
              </a:rPr>
              <a:t>E</a:t>
            </a:r>
            <a:r>
              <a:rPr i="1" lang="en" sz="1400"/>
              <a:t>”</a:t>
            </a:r>
            <a:endParaRPr sz="1400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4211375"/>
            <a:ext cx="8520600" cy="7677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400">
                <a:solidFill>
                  <a:srgbClr val="CC0000"/>
                </a:solidFill>
              </a:rPr>
              <a:t>In essence</a:t>
            </a:r>
            <a:endParaRPr sz="14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400"/>
              <a:t>Machine learning is the science of learning models from data, for making predictions and decisions</a:t>
            </a:r>
            <a:endParaRPr i="1"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i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720"/>
              <a:t>Goal #2: Controllable synthesis of satellite imagery</a:t>
            </a:r>
            <a:endParaRPr sz="27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360" name="Google Shape;36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How</a:t>
            </a:r>
            <a:r>
              <a:rPr baseline="30000" lang="en"/>
              <a:t>*</a:t>
            </a:r>
            <a:r>
              <a:rPr lang="en"/>
              <a:t>: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Apply </a:t>
            </a:r>
            <a:r>
              <a:rPr lang="en">
                <a:solidFill>
                  <a:srgbClr val="CC0000"/>
                </a:solidFill>
              </a:rPr>
              <a:t>Principal Component Analysis</a:t>
            </a:r>
            <a:r>
              <a:rPr lang="en"/>
              <a:t> (PCA) on the weight matrix </a:t>
            </a:r>
            <a:r>
              <a:rPr b="1" lang="en"/>
              <a:t>A</a:t>
            </a:r>
            <a:r>
              <a:rPr lang="en"/>
              <a:t> of a projection layer of the generative model → discover directions that lead to large variation in the output.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Directions correspond to </a:t>
            </a:r>
            <a:r>
              <a:rPr lang="en">
                <a:solidFill>
                  <a:srgbClr val="CC0000"/>
                </a:solidFill>
              </a:rPr>
              <a:t>top-</a:t>
            </a:r>
            <a:r>
              <a:rPr i="1" lang="en">
                <a:solidFill>
                  <a:srgbClr val="CC0000"/>
                </a:solidFill>
              </a:rPr>
              <a:t>k</a:t>
            </a:r>
            <a:r>
              <a:rPr lang="en">
                <a:solidFill>
                  <a:srgbClr val="CC0000"/>
                </a:solidFill>
              </a:rPr>
              <a:t> eigenvectors</a:t>
            </a:r>
            <a:r>
              <a:rPr lang="en"/>
              <a:t>       of the covariance matrix of weights,             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Perform an edit by manipulating latent code </a:t>
            </a:r>
            <a:r>
              <a:rPr b="1" lang="en"/>
              <a:t>z</a:t>
            </a:r>
            <a:r>
              <a:rPr lang="en"/>
              <a:t> towards      by                           , where     is the edit magnitude → Pass through G for edited image.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/>
              <a:t>Idea: Find meaningful directions that, via </a:t>
            </a:r>
            <a:r>
              <a:rPr lang="en">
                <a:solidFill>
                  <a:srgbClr val="CC0000"/>
                </a:solidFill>
              </a:rPr>
              <a:t>context-based alterations</a:t>
            </a:r>
            <a:r>
              <a:rPr lang="en"/>
              <a:t> of the original image, will efficiently provide with quality data.</a:t>
            </a:r>
            <a:endParaRPr/>
          </a:p>
        </p:txBody>
      </p:sp>
      <p:pic>
        <p:nvPicPr>
          <p:cNvPr id="361" name="Google Shape;361;p42" title="[89,89,89,&quot;https://www.codecogs.com/eqnedit.php?latex=u_%7Bi%7D#0&quot;]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3275" y="3353747"/>
            <a:ext cx="236525" cy="1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2" title="[89,89,89,&quot;https://www.codecogs.com/eqnedit.php?latex=A%5E%7B%5Cintercal%7DA#0&quot;]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6575" y="2926201"/>
            <a:ext cx="711200" cy="28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2" title="[89,89,89,&quot;https://www.codecogs.com/eqnedit.php?latex=u_%7Bi%7D#0&quot;]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9700" y="2699635"/>
            <a:ext cx="236525" cy="19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2" title="[89,89,89,&quot;https://www.codecogs.com/eqnedit.php?latex=z'%20%3D%20z%20%2B%20%5Calpha%20u_%7Bi%7D#0&quot;]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4200" y="3244213"/>
            <a:ext cx="1624325" cy="2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 title="[89,89,89,&quot;https://www.codecogs.com/eqnedit.php?latex=%5Calpha#0&quot;]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41750" y="3670650"/>
            <a:ext cx="163825" cy="1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2"/>
          <p:cNvSpPr txBox="1"/>
          <p:nvPr/>
        </p:nvSpPr>
        <p:spPr>
          <a:xfrm>
            <a:off x="2904145" y="4761925"/>
            <a:ext cx="3335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*: More info regarding approach: </a:t>
            </a:r>
            <a:r>
              <a:rPr b="0" i="0" lang="en" sz="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Closed-Form Factorization of Latent Semantics in GANs</a:t>
            </a: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[5]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/>
          <p:nvPr/>
        </p:nvSpPr>
        <p:spPr>
          <a:xfrm>
            <a:off x="311700" y="437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 #2: Identifying meaningful directions - Urbanization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1075" y="1330949"/>
            <a:ext cx="1671225" cy="16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1086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5173" y="1330925"/>
            <a:ext cx="1671225" cy="16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7613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74186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74150" y="1313362"/>
            <a:ext cx="1706350" cy="17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/>
          <p:nvPr/>
        </p:nvSpPr>
        <p:spPr>
          <a:xfrm>
            <a:off x="236650" y="1801950"/>
            <a:ext cx="272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Post-edit: Urbanization growth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3"/>
          <p:cNvSpPr txBox="1"/>
          <p:nvPr/>
        </p:nvSpPr>
        <p:spPr>
          <a:xfrm>
            <a:off x="0" y="3580725"/>
            <a:ext cx="315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Post-edit: Urbanization diminishment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/>
          <p:nvPr/>
        </p:nvSpPr>
        <p:spPr>
          <a:xfrm>
            <a:off x="311700" y="445025"/>
            <a:ext cx="8520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 #2: Identifying meaningful directions - Structure addition/removal based on axis of orientation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9500" y="1298900"/>
            <a:ext cx="1486644" cy="15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93674" y="1298894"/>
            <a:ext cx="1486650" cy="150605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4"/>
          <p:cNvSpPr txBox="1"/>
          <p:nvPr/>
        </p:nvSpPr>
        <p:spPr>
          <a:xfrm>
            <a:off x="357175" y="1298888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horizontal structure (i.e. road) removal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4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4"/>
          <p:cNvSpPr txBox="1"/>
          <p:nvPr/>
        </p:nvSpPr>
        <p:spPr>
          <a:xfrm>
            <a:off x="5217450" y="1298900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horizontal structure (i.e. road)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59500" y="3156175"/>
            <a:ext cx="1486650" cy="14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93675" y="3156175"/>
            <a:ext cx="1486650" cy="14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4"/>
          <p:cNvSpPr txBox="1"/>
          <p:nvPr/>
        </p:nvSpPr>
        <p:spPr>
          <a:xfrm>
            <a:off x="357175" y="3380725"/>
            <a:ext cx="1607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vertical structure (i.e. stadium)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44"/>
          <p:cNvSpPr txBox="1"/>
          <p:nvPr/>
        </p:nvSpPr>
        <p:spPr>
          <a:xfrm>
            <a:off x="5217450" y="3380725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vertical structure (i.e. road) removal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 #2: Identifying meaningful directions - Primary/secondary structure definition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5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main structure (i.e. road)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5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45"/>
          <p:cNvSpPr txBox="1"/>
          <p:nvPr/>
        </p:nvSpPr>
        <p:spPr>
          <a:xfrm>
            <a:off x="5217450" y="1298900"/>
            <a:ext cx="1436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secondary structure (i.e. chaparral)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5"/>
          <p:cNvSpPr txBox="1"/>
          <p:nvPr/>
        </p:nvSpPr>
        <p:spPr>
          <a:xfrm>
            <a:off x="357175" y="3380725"/>
            <a:ext cx="160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main structure (i.e. water)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5"/>
          <p:cNvSpPr txBox="1"/>
          <p:nvPr/>
        </p:nvSpPr>
        <p:spPr>
          <a:xfrm>
            <a:off x="5217450" y="3380725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secondary structure (i.e. ice) definition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163" y="1267675"/>
            <a:ext cx="1607700" cy="16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7175" y="1267675"/>
            <a:ext cx="1607700" cy="16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44175" y="3176712"/>
            <a:ext cx="1607675" cy="16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37200" y="3207950"/>
            <a:ext cx="1607650" cy="16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Font typeface="Arial"/>
              <a:buNone/>
            </a:pPr>
            <a:r>
              <a:rPr b="0" i="0" lang="en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 #2: Identifying meaningful directions - Road structure addition/removal</a:t>
            </a:r>
            <a:endParaRPr b="0" i="0" sz="3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road structure gets defined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6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5217450" y="1298900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road structure is removed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6"/>
          <p:cNvSpPr txBox="1"/>
          <p:nvPr/>
        </p:nvSpPr>
        <p:spPr>
          <a:xfrm>
            <a:off x="357175" y="3380725"/>
            <a:ext cx="1607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road introduction to otherwise barren wetland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6"/>
          <p:cNvSpPr txBox="1"/>
          <p:nvPr/>
        </p:nvSpPr>
        <p:spPr>
          <a:xfrm>
            <a:off x="5217450" y="3380725"/>
            <a:ext cx="143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no roads added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3550" y="323545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4875" y="123560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53550" y="123560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64875" y="3310225"/>
            <a:ext cx="1781975" cy="17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20"/>
              <a:buFont typeface="Arial"/>
              <a:buNone/>
            </a:pPr>
            <a:r>
              <a:rPr b="0" i="0" lang="en" sz="22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 #2: Identifying meaningful directions - Flora definition/pruning</a:t>
            </a:r>
            <a:endParaRPr b="0" i="0" sz="3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7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flora diminished (road remains)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7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vs.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47"/>
          <p:cNvSpPr txBox="1"/>
          <p:nvPr/>
        </p:nvSpPr>
        <p:spPr>
          <a:xfrm>
            <a:off x="5217450" y="1298900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flora enhanced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(road remains)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7"/>
          <p:cNvSpPr txBox="1"/>
          <p:nvPr/>
        </p:nvSpPr>
        <p:spPr>
          <a:xfrm>
            <a:off x="357175" y="3380725"/>
            <a:ext cx="160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towards direction: water land mass (no flora)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7"/>
          <p:cNvSpPr txBox="1"/>
          <p:nvPr/>
        </p:nvSpPr>
        <p:spPr>
          <a:xfrm>
            <a:off x="5217450" y="3380725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away from direction: water land mass (flora)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9275" y="1227475"/>
            <a:ext cx="1436100" cy="14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4471" y="1298900"/>
            <a:ext cx="1436100" cy="14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19275" y="3293736"/>
            <a:ext cx="1436100" cy="143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14475" y="3293725"/>
            <a:ext cx="1436100" cy="14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Goal #3: Suitability of generations for downstream tasks</a:t>
            </a:r>
            <a:endParaRPr sz="2620"/>
          </a:p>
        </p:txBody>
      </p:sp>
      <p:sp>
        <p:nvSpPr>
          <p:cNvPr id="441" name="Google Shape;441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Train a remote scene classifier</a:t>
            </a:r>
            <a:r>
              <a:rPr lang="en"/>
              <a:t> (ResNet-50) on three distinct, artificially imbalanced datasets (RESISC-45, AID, UC-Merced).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Employ our SWAGAN model, trained solely on RESISC-45 for </a:t>
            </a:r>
            <a:r>
              <a:rPr lang="en">
                <a:solidFill>
                  <a:srgbClr val="CC0000"/>
                </a:solidFill>
              </a:rPr>
              <a:t>data</a:t>
            </a:r>
            <a:r>
              <a:rPr lang="en">
                <a:solidFill>
                  <a:srgbClr val="FF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augmentation</a:t>
            </a:r>
            <a:r>
              <a:rPr lang="en"/>
              <a:t> to re-introduce balance.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Compare</a:t>
            </a:r>
            <a:r>
              <a:rPr lang="en"/>
              <a:t> the resulting performance </a:t>
            </a:r>
            <a:r>
              <a:rPr lang="en" sz="1700"/>
              <a:t>against a </a:t>
            </a:r>
            <a:r>
              <a:rPr lang="en" sz="1700">
                <a:solidFill>
                  <a:srgbClr val="CC0000"/>
                </a:solidFill>
              </a:rPr>
              <a:t>baseline data augmentation</a:t>
            </a:r>
            <a:r>
              <a:rPr lang="en" sz="1700">
                <a:solidFill>
                  <a:srgbClr val="FF0000"/>
                </a:solidFill>
              </a:rPr>
              <a:t> </a:t>
            </a:r>
            <a:r>
              <a:rPr lang="en" sz="1700"/>
              <a:t>approach, relying on a set of </a:t>
            </a:r>
            <a:r>
              <a:rPr lang="en" sz="1700">
                <a:solidFill>
                  <a:srgbClr val="CC0000"/>
                </a:solidFill>
              </a:rPr>
              <a:t>affine transformations</a:t>
            </a:r>
            <a:r>
              <a:rPr lang="en" sz="1700"/>
              <a:t> such as rotations and translations.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/>
              <a:t>Motivation: geometrical variation (baseline) vs. concept-based variation (ours)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Goal #3: Example synthetic images for data augmentation</a:t>
            </a:r>
            <a:endParaRPr sz="2520"/>
          </a:p>
        </p:txBody>
      </p:sp>
      <p:sp>
        <p:nvSpPr>
          <p:cNvPr id="447" name="Google Shape;447;p49"/>
          <p:cNvSpPr txBox="1"/>
          <p:nvPr/>
        </p:nvSpPr>
        <p:spPr>
          <a:xfrm>
            <a:off x="311700" y="1159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Uncurated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synthetic examples employed for data augmentation with their corresponding annotations: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sert" id="448" name="Google Shape;44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571760"/>
            <a:ext cx="998577" cy="10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6063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47950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4200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79825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52325" y="2571773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20450" y="2576113"/>
            <a:ext cx="998575" cy="9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9"/>
          <p:cNvSpPr txBox="1"/>
          <p:nvPr/>
        </p:nvSpPr>
        <p:spPr>
          <a:xfrm>
            <a:off x="431175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desert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9"/>
          <p:cNvSpPr txBox="1"/>
          <p:nvPr/>
        </p:nvSpPr>
        <p:spPr>
          <a:xfrm>
            <a:off x="1479767" y="3574688"/>
            <a:ext cx="99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medium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residential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9"/>
          <p:cNvSpPr txBox="1"/>
          <p:nvPr/>
        </p:nvSpPr>
        <p:spPr>
          <a:xfrm>
            <a:off x="2767475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lake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9"/>
          <p:cNvSpPr txBox="1"/>
          <p:nvPr/>
        </p:nvSpPr>
        <p:spPr>
          <a:xfrm>
            <a:off x="3935550" y="3579013"/>
            <a:ext cx="82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freeway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5044650" y="3579013"/>
            <a:ext cx="88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meadow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9"/>
          <p:cNvSpPr txBox="1"/>
          <p:nvPr/>
        </p:nvSpPr>
        <p:spPr>
          <a:xfrm>
            <a:off x="6208826" y="3579013"/>
            <a:ext cx="82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wetland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9"/>
          <p:cNvSpPr txBox="1"/>
          <p:nvPr/>
        </p:nvSpPr>
        <p:spPr>
          <a:xfrm>
            <a:off x="7439900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forest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</a:t>
            </a:r>
            <a:endParaRPr sz="2720"/>
          </a:p>
        </p:txBody>
      </p:sp>
      <p:pic>
        <p:nvPicPr>
          <p:cNvPr id="467" name="Google Shape;467;p50"/>
          <p:cNvPicPr preferRelativeResize="0"/>
          <p:nvPr/>
        </p:nvPicPr>
        <p:blipFill rotWithShape="1">
          <a:blip r:embed="rId3">
            <a:alphaModFix/>
          </a:blip>
          <a:srcRect b="50105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Comparing variability introduction</a:t>
            </a:r>
            <a:endParaRPr sz="2720"/>
          </a:p>
        </p:txBody>
      </p:sp>
      <p:pic>
        <p:nvPicPr>
          <p:cNvPr id="473" name="Google Shape;473;p51"/>
          <p:cNvPicPr preferRelativeResize="0"/>
          <p:nvPr/>
        </p:nvPicPr>
        <p:blipFill rotWithShape="1">
          <a:blip r:embed="rId3">
            <a:alphaModFix/>
          </a:blip>
          <a:srcRect b="50105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1"/>
          <p:cNvSpPr/>
          <p:nvPr/>
        </p:nvSpPr>
        <p:spPr>
          <a:xfrm>
            <a:off x="3548425" y="2153325"/>
            <a:ext cx="3123900" cy="10464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p51"/>
          <p:cNvCxnSpPr/>
          <p:nvPr/>
        </p:nvCxnSpPr>
        <p:spPr>
          <a:xfrm flipH="1">
            <a:off x="2468775" y="3199650"/>
            <a:ext cx="1140300" cy="8010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6" name="Google Shape;476;p51"/>
          <p:cNvSpPr txBox="1"/>
          <p:nvPr/>
        </p:nvSpPr>
        <p:spPr>
          <a:xfrm>
            <a:off x="311700" y="3988175"/>
            <a:ext cx="733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concept-based (ours) &gt; geometry-based (baseline) variability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1"/>
          <p:cNvSpPr/>
          <p:nvPr/>
        </p:nvSpPr>
        <p:spPr>
          <a:xfrm>
            <a:off x="227475" y="4003350"/>
            <a:ext cx="50649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Programming vs. Machine Learning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400" y="1398450"/>
            <a:ext cx="820200" cy="126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26" y="1329863"/>
            <a:ext cx="820050" cy="83440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807025" y="929675"/>
            <a:ext cx="820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DATA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0" y="2242438"/>
            <a:ext cx="2796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   PROGRAM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(usually if-then-else rules)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79" name="Google Shape;79;p16"/>
          <p:cNvCxnSpPr>
            <a:stCxn id="76" idx="3"/>
            <a:endCxn id="75" idx="1"/>
          </p:cNvCxnSpPr>
          <p:nvPr/>
        </p:nvCxnSpPr>
        <p:spPr>
          <a:xfrm>
            <a:off x="1482276" y="1747063"/>
            <a:ext cx="1017000" cy="28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" name="Google Shape;80;p16"/>
          <p:cNvCxnSpPr>
            <a:endCxn id="75" idx="1"/>
          </p:cNvCxnSpPr>
          <p:nvPr/>
        </p:nvCxnSpPr>
        <p:spPr>
          <a:xfrm flipH="1" rot="10800000">
            <a:off x="1653700" y="2032064"/>
            <a:ext cx="845700" cy="49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" name="Google Shape;81;p16"/>
          <p:cNvCxnSpPr>
            <a:stCxn id="75" idx="3"/>
          </p:cNvCxnSpPr>
          <p:nvPr/>
        </p:nvCxnSpPr>
        <p:spPr>
          <a:xfrm flipH="1" rot="10800000">
            <a:off x="3319599" y="2026964"/>
            <a:ext cx="658200" cy="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" name="Google Shape;82;p16"/>
          <p:cNvSpPr txBox="1"/>
          <p:nvPr/>
        </p:nvSpPr>
        <p:spPr>
          <a:xfrm>
            <a:off x="3977800" y="183195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OUTPUT (presence of tumour, malignancy, etc.)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83" name="Google Shape;83;p16"/>
          <p:cNvCxnSpPr/>
          <p:nvPr/>
        </p:nvCxnSpPr>
        <p:spPr>
          <a:xfrm flipH="1" rot="10800000">
            <a:off x="22850" y="2872675"/>
            <a:ext cx="9144000" cy="5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4" name="Google Shape;84;p16"/>
          <p:cNvSpPr txBox="1"/>
          <p:nvPr/>
        </p:nvSpPr>
        <p:spPr>
          <a:xfrm>
            <a:off x="388200" y="2905600"/>
            <a:ext cx="194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         </a:t>
            </a:r>
            <a:r>
              <a:rPr lang="en" sz="1300">
                <a:solidFill>
                  <a:schemeClr val="dk2"/>
                </a:solidFill>
              </a:rPr>
              <a:t>DATA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194685"/>
            <a:ext cx="820200" cy="76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463" y="3194663"/>
            <a:ext cx="749682" cy="7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-620025" y="3913663"/>
            <a:ext cx="3596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OUTPUT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               (e.g. segmentation map)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225" y="4424350"/>
            <a:ext cx="658200" cy="6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975" y="3572563"/>
            <a:ext cx="820200" cy="12672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6"/>
          <p:cNvCxnSpPr>
            <a:stCxn id="86" idx="3"/>
            <a:endCxn id="89" idx="1"/>
          </p:cNvCxnSpPr>
          <p:nvPr/>
        </p:nvCxnSpPr>
        <p:spPr>
          <a:xfrm>
            <a:off x="1994145" y="3576063"/>
            <a:ext cx="573900" cy="63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6"/>
          <p:cNvCxnSpPr>
            <a:stCxn id="88" idx="3"/>
            <a:endCxn id="89" idx="1"/>
          </p:cNvCxnSpPr>
          <p:nvPr/>
        </p:nvCxnSpPr>
        <p:spPr>
          <a:xfrm flipH="1" rot="10800000">
            <a:off x="1507425" y="4206250"/>
            <a:ext cx="1060500" cy="54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6"/>
          <p:cNvCxnSpPr>
            <a:stCxn id="89" idx="3"/>
          </p:cNvCxnSpPr>
          <p:nvPr/>
        </p:nvCxnSpPr>
        <p:spPr>
          <a:xfrm>
            <a:off x="3388174" y="4206177"/>
            <a:ext cx="604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6"/>
          <p:cNvSpPr txBox="1"/>
          <p:nvPr/>
        </p:nvSpPr>
        <p:spPr>
          <a:xfrm>
            <a:off x="4038750" y="4006088"/>
            <a:ext cx="438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PROGRAM that, when provided with an unseen MRI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outputs the appropriate seg. map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Generalization</a:t>
            </a:r>
            <a:endParaRPr sz="2720"/>
          </a:p>
        </p:txBody>
      </p:sp>
      <p:pic>
        <p:nvPicPr>
          <p:cNvPr id="483" name="Google Shape;483;p52"/>
          <p:cNvPicPr preferRelativeResize="0"/>
          <p:nvPr/>
        </p:nvPicPr>
        <p:blipFill rotWithShape="1">
          <a:blip r:embed="rId3">
            <a:alphaModFix/>
          </a:blip>
          <a:srcRect b="50105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2"/>
          <p:cNvSpPr/>
          <p:nvPr/>
        </p:nvSpPr>
        <p:spPr>
          <a:xfrm>
            <a:off x="697550" y="2835700"/>
            <a:ext cx="7688400" cy="3639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2"/>
          <p:cNvSpPr txBox="1"/>
          <p:nvPr/>
        </p:nvSpPr>
        <p:spPr>
          <a:xfrm>
            <a:off x="788525" y="3789975"/>
            <a:ext cx="733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Generalization capabilities evident, even on unseen datasets (AID, UC-Merced)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2"/>
          <p:cNvSpPr/>
          <p:nvPr/>
        </p:nvSpPr>
        <p:spPr>
          <a:xfrm>
            <a:off x="788525" y="3789975"/>
            <a:ext cx="6505500" cy="36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Google Shape;487;p52"/>
          <p:cNvCxnSpPr>
            <a:stCxn id="484" idx="2"/>
            <a:endCxn id="486" idx="0"/>
          </p:cNvCxnSpPr>
          <p:nvPr/>
        </p:nvCxnSpPr>
        <p:spPr>
          <a:xfrm flipH="1">
            <a:off x="4041350" y="3199600"/>
            <a:ext cx="500400" cy="5904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Synergy</a:t>
            </a:r>
            <a:endParaRPr sz="2720"/>
          </a:p>
        </p:txBody>
      </p:sp>
      <p:pic>
        <p:nvPicPr>
          <p:cNvPr id="493" name="Google Shape;493;p53"/>
          <p:cNvPicPr preferRelativeResize="0"/>
          <p:nvPr/>
        </p:nvPicPr>
        <p:blipFill rotWithShape="1">
          <a:blip r:embed="rId3">
            <a:alphaModFix/>
          </a:blip>
          <a:srcRect b="50105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3"/>
          <p:cNvSpPr/>
          <p:nvPr/>
        </p:nvSpPr>
        <p:spPr>
          <a:xfrm>
            <a:off x="6687400" y="2168475"/>
            <a:ext cx="621600" cy="10464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3"/>
          <p:cNvSpPr txBox="1"/>
          <p:nvPr/>
        </p:nvSpPr>
        <p:spPr>
          <a:xfrm>
            <a:off x="3266125" y="3789975"/>
            <a:ext cx="564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Increased performance when both concept-based and baseline, affine-transformation based augmentation are employed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3"/>
          <p:cNvSpPr/>
          <p:nvPr/>
        </p:nvSpPr>
        <p:spPr>
          <a:xfrm>
            <a:off x="3260300" y="3836525"/>
            <a:ext cx="51861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8" name="Google Shape;498;p53"/>
          <p:cNvCxnSpPr>
            <a:stCxn id="497" idx="0"/>
            <a:endCxn id="495" idx="2"/>
          </p:cNvCxnSpPr>
          <p:nvPr/>
        </p:nvCxnSpPr>
        <p:spPr>
          <a:xfrm flipH="1" rot="10800000">
            <a:off x="5853350" y="3214925"/>
            <a:ext cx="1144800" cy="621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4"/>
          <p:cNvSpPr txBox="1"/>
          <p:nvPr>
            <p:ph type="ctrTitle"/>
          </p:nvPr>
        </p:nvSpPr>
        <p:spPr>
          <a:xfrm>
            <a:off x="311700" y="7598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40740"/>
              <a:buNone/>
            </a:pPr>
            <a:r>
              <a:rPr lang="en" sz="2400"/>
              <a:t>Locality-preserving Directions for Interpreting the Latent Space of Satellite Image GANs</a:t>
            </a:r>
            <a:endParaRPr sz="2400"/>
          </a:p>
        </p:txBody>
      </p:sp>
      <p:sp>
        <p:nvSpPr>
          <p:cNvPr id="504" name="Google Shape;504;p54"/>
          <p:cNvSpPr txBox="1"/>
          <p:nvPr>
            <p:ph idx="1" type="subTitle"/>
          </p:nvPr>
        </p:nvSpPr>
        <p:spPr>
          <a:xfrm>
            <a:off x="311700" y="1463625"/>
            <a:ext cx="85206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310"/>
              <a:t>Georgia Kourmouli*, Nikos Kostagiolas*, Yannis Panagakis, Mihalis A. Nicolaou</a:t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/>
              <a:t>(*author contributed equally to this work)</a:t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>
                <a:solidFill>
                  <a:schemeClr val="lt1"/>
                </a:solidFill>
              </a:rPr>
              <a:t>Nikos Kostagiolas, Mihalis A. Nicolaou, Yannis Panagakis</a:t>
            </a:r>
            <a:endParaRPr sz="920">
              <a:solidFill>
                <a:schemeClr val="lt1"/>
              </a:solidFill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1853700" y="2513625"/>
            <a:ext cx="611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(accepted for publication at the </a:t>
            </a:r>
            <a:r>
              <a:rPr b="0" i="0" lang="en" sz="1200" u="none" cap="none" strike="no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IEEE Geoscience and Remote Sensing Letters</a:t>
            </a:r>
            <a:r>
              <a:rPr b="0" i="1" lang="en" sz="1200" u="none" cap="none" strike="no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Bringing locality into play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5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Semantic concept discovery up to this work: </a:t>
            </a:r>
            <a:r>
              <a:rPr b="0" i="0" lang="en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relies on global, PCA-like methods 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→ variance maximization-only criteria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if we could regularize the dim. reduction process by also seeking to preserve locality?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○"/>
            </a:pPr>
            <a:r>
              <a:rPr i="0" lang="en" sz="1700" u="none" cap="none" strike="noStrike">
                <a:solidFill>
                  <a:srgbClr val="CC0000"/>
                </a:solidFill>
              </a:rPr>
              <a:t>Question #1: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Can locality-preservation benefit our pre-trained model generations diversity?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○"/>
            </a:pPr>
            <a:r>
              <a:rPr i="0" lang="en" sz="1700" u="none" cap="none" strike="noStrike">
                <a:solidFill>
                  <a:srgbClr val="CC0000"/>
                </a:solidFill>
              </a:rPr>
              <a:t>Question #2: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Can locality-aware methods outperform PCA-based ones when leveraged in data augmentation?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Work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6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First locality-aware approach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for interpreting the latent space of frequency-based SI GANs.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Qualitatively establish the method’s efficacy in terms of </a:t>
            </a: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diversity of generations</a:t>
            </a:r>
            <a:endParaRPr b="0" i="0" sz="17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Highlight why preserving local structure </a:t>
            </a: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matters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via </a:t>
            </a: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quantitative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experiments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Demonstrate that locality-based augmented samples may also </a:t>
            </a: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complement</a:t>
            </a:r>
            <a:r>
              <a:rPr b="0" i="0" lang="en" sz="1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traditional geometric-based augmentation strategies</a:t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 Preserving Projections [8]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7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 approach to preserving local structure of the GAN latent space.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 ground w/ PCA-based approaches: assumes generator weight space lies on a low-dim. manifold.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i="0" lang="en" sz="1700" u="none" cap="none" strike="noStrike">
                <a:solidFill>
                  <a:srgbClr val="CC0000"/>
                </a:solidFill>
              </a:rPr>
              <a:t>Difference: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instead of working on covariant matrix of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use the adjacency graph of it.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How?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 adjacency by applying kNN on generator weight vectors: </a:t>
            </a: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Construct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assigning             when vectors </a:t>
            </a:r>
            <a:r>
              <a:rPr b="0" i="1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0" i="1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neighboring, otherwise: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1725" y="3112900"/>
            <a:ext cx="13144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4500" y="3390500"/>
            <a:ext cx="61912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8575" y="3627275"/>
            <a:ext cx="628650" cy="18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 Preserving Projections (cont.)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8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Optimal locality-preserving mapping criterion:</a:t>
            </a: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(2)</a:t>
            </a: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the weight matrix,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diagonal degree matrix of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Laplacian.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our case: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 = 10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○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2975" y="1724000"/>
            <a:ext cx="2358050" cy="4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1725" y="3619100"/>
            <a:ext cx="1548900" cy="1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9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Performing edits &amp; Overall Pipeline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9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Top-7 eigenvectors from (2) represent most significant latent space directions (similar to </a:t>
            </a:r>
            <a:r>
              <a:rPr lang="en" sz="1700">
                <a:solidFill>
                  <a:schemeClr val="dk1"/>
                </a:solidFill>
              </a:rPr>
              <a:t>previous work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Edit latents using: </a:t>
            </a: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Overall pipeline: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59" title="[89,89,89,&quot;https://www.codecogs.com/eqnedit.php?latex=z'%20%3D%20z%20%2B%20%5Calpha%20u_%7Bi%7D#0&quot;]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7600" y="1722763"/>
            <a:ext cx="1624325" cy="2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27401"/>
            <a:ext cx="9144003" cy="135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Editing Observations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60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Directions found via LPP semantically correspond to similar changes in PCA.</a:t>
            </a:r>
            <a:b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</a:t>
            </a: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Quantitative evidence of difference between locality-based directions and their PCA-based counterparts do exist (angle deviation):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1625" y="2511475"/>
            <a:ext cx="580072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0"/>
          <p:cNvSpPr/>
          <p:nvPr/>
        </p:nvSpPr>
        <p:spPr>
          <a:xfrm>
            <a:off x="6816150" y="2449550"/>
            <a:ext cx="656100" cy="21909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Editing Observations (cont.)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1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Qualitative evidence of difference between the locality-based and PCA-based directions (edit magnitude = 1.0):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337177" y="109775"/>
            <a:ext cx="46964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4337177" y="-469650"/>
            <a:ext cx="46964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1"/>
          <p:cNvSpPr txBox="1"/>
          <p:nvPr/>
        </p:nvSpPr>
        <p:spPr>
          <a:xfrm rot="-5400000">
            <a:off x="1475100" y="1921550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1"/>
          <p:cNvSpPr txBox="1"/>
          <p:nvPr/>
        </p:nvSpPr>
        <p:spPr>
          <a:xfrm rot="-5400000">
            <a:off x="1475100" y="2535275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1"/>
          <p:cNvSpPr txBox="1"/>
          <p:nvPr/>
        </p:nvSpPr>
        <p:spPr>
          <a:xfrm rot="-5400000">
            <a:off x="1475100" y="3149000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1"/>
          <p:cNvSpPr txBox="1"/>
          <p:nvPr/>
        </p:nvSpPr>
        <p:spPr>
          <a:xfrm rot="-5400000">
            <a:off x="1475100" y="3762725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3" name="Google Shape;563;p61"/>
          <p:cNvCxnSpPr/>
          <p:nvPr/>
        </p:nvCxnSpPr>
        <p:spPr>
          <a:xfrm rot="10800000">
            <a:off x="1354075" y="2997275"/>
            <a:ext cx="631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64" name="Google Shape;56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337177" y="741275"/>
            <a:ext cx="46964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337177" y="1372775"/>
            <a:ext cx="4696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Aside from the macabre…</a:t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There exists knowledge that we </a:t>
            </a:r>
            <a:r>
              <a:rPr i="1" lang="en" sz="1600"/>
              <a:t>can not</a:t>
            </a:r>
            <a:r>
              <a:rPr lang="en" sz="1600"/>
              <a:t> describe with if-then rules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More generally, in many cases we simply </a:t>
            </a:r>
            <a:r>
              <a:rPr lang="en" sz="1600">
                <a:solidFill>
                  <a:srgbClr val="CC0000"/>
                </a:solidFill>
              </a:rPr>
              <a:t>do not know</a:t>
            </a:r>
            <a:r>
              <a:rPr lang="en" sz="1600"/>
              <a:t> the function that maps a </a:t>
            </a:r>
            <a:r>
              <a:rPr lang="en" sz="1600">
                <a:solidFill>
                  <a:srgbClr val="CC0000"/>
                </a:solidFill>
              </a:rPr>
              <a:t>problem state</a:t>
            </a:r>
            <a:r>
              <a:rPr lang="en" sz="1600"/>
              <a:t> to a </a:t>
            </a:r>
            <a:r>
              <a:rPr lang="en" sz="1600">
                <a:solidFill>
                  <a:srgbClr val="CC0000"/>
                </a:solidFill>
              </a:rPr>
              <a:t>solution</a:t>
            </a:r>
            <a:endParaRPr sz="1600">
              <a:solidFill>
                <a:srgbClr val="CC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This is also largely due to the vast </a:t>
            </a:r>
            <a:r>
              <a:rPr lang="en" sz="1600">
                <a:solidFill>
                  <a:srgbClr val="CC0000"/>
                </a:solidFill>
              </a:rPr>
              <a:t>variability</a:t>
            </a:r>
            <a:r>
              <a:rPr lang="en" sz="1600"/>
              <a:t> and </a:t>
            </a:r>
            <a:r>
              <a:rPr lang="en" sz="1600">
                <a:solidFill>
                  <a:srgbClr val="CC0000"/>
                </a:solidFill>
              </a:rPr>
              <a:t>noise</a:t>
            </a:r>
            <a:r>
              <a:rPr lang="en" sz="1600"/>
              <a:t> manifesting in real-world data/problems (e.g., in faces: illumination, pose, expression)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Also, </a:t>
            </a:r>
            <a:r>
              <a:rPr lang="en" sz="1600">
                <a:solidFill>
                  <a:srgbClr val="CC0000"/>
                </a:solidFill>
              </a:rPr>
              <a:t>tacit</a:t>
            </a:r>
            <a:r>
              <a:rPr lang="en" sz="1600"/>
              <a:t> or implicit knowledge</a:t>
            </a:r>
            <a:endParaRPr sz="1600"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7304" l="0" r="0" t="0"/>
          <a:stretch/>
        </p:blipFill>
        <p:spPr>
          <a:xfrm>
            <a:off x="541325" y="2951250"/>
            <a:ext cx="2883824" cy="19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4">
            <a:alphaModFix/>
          </a:blip>
          <a:srcRect b="14200" l="0" r="0" t="0"/>
          <a:stretch/>
        </p:blipFill>
        <p:spPr>
          <a:xfrm>
            <a:off x="4140550" y="2996700"/>
            <a:ext cx="1617750" cy="18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5">
            <a:alphaModFix/>
          </a:blip>
          <a:srcRect b="6094" l="0" r="0" t="0"/>
          <a:stretch/>
        </p:blipFill>
        <p:spPr>
          <a:xfrm>
            <a:off x="6473700" y="2536800"/>
            <a:ext cx="1617750" cy="2347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655325" y="4838700"/>
            <a:ext cx="28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2"/>
                </a:solidFill>
              </a:rPr>
              <a:t>POSED, ILLUMINATION VARIATION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411975" y="4838700"/>
            <a:ext cx="117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2"/>
                </a:solidFill>
              </a:rPr>
              <a:t>OCCLUSION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6156950" y="4838700"/>
            <a:ext cx="2758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2"/>
                </a:solidFill>
              </a:rPr>
              <a:t>UNCONTROLLED SETTINGS</a:t>
            </a:r>
            <a:endParaRPr i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b="0" i="0" lang="en" sz="27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Editing Observations (cont.)</a:t>
            </a:r>
            <a:endParaRPr b="0" i="0" sz="27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None/>
            </a:pPr>
            <a:r>
              <a:t/>
            </a:r>
            <a:endParaRPr b="0" i="0" sz="25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2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●"/>
            </a:pPr>
            <a:r>
              <a:rPr b="0" i="0" lang="en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Qualitative evidence of difference between the locality-based and PCA-based directions (edit magnitude = 3.0):</a:t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337177" y="1419625"/>
            <a:ext cx="46964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62"/>
          <p:cNvSpPr txBox="1"/>
          <p:nvPr/>
        </p:nvSpPr>
        <p:spPr>
          <a:xfrm rot="-5400000">
            <a:off x="1475100" y="1921550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2"/>
          <p:cNvSpPr txBox="1"/>
          <p:nvPr/>
        </p:nvSpPr>
        <p:spPr>
          <a:xfrm rot="-5400000">
            <a:off x="1475100" y="2535275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4337177" y="764700"/>
            <a:ext cx="46964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2"/>
          <p:cNvSpPr txBox="1"/>
          <p:nvPr/>
        </p:nvSpPr>
        <p:spPr>
          <a:xfrm rot="-5400000">
            <a:off x="1475100" y="3149000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locality-based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62"/>
          <p:cNvSpPr txBox="1"/>
          <p:nvPr/>
        </p:nvSpPr>
        <p:spPr>
          <a:xfrm rot="-5400000">
            <a:off x="1475100" y="3762725"/>
            <a:ext cx="757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pca-based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8" name="Google Shape;578;p62"/>
          <p:cNvCxnSpPr/>
          <p:nvPr/>
        </p:nvCxnSpPr>
        <p:spPr>
          <a:xfrm rot="10800000">
            <a:off x="1354075" y="2997275"/>
            <a:ext cx="6314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79" name="Google Shape;579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4337177" y="150237"/>
            <a:ext cx="46964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337177" y="-464225"/>
            <a:ext cx="46964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Key takeaways</a:t>
            </a:r>
            <a:endParaRPr/>
          </a:p>
        </p:txBody>
      </p:sp>
      <p:sp>
        <p:nvSpPr>
          <p:cNvPr id="586" name="Google Shape;586;p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Locality-based approach prevails both in terms of </a:t>
            </a:r>
            <a:r>
              <a:rPr lang="en">
                <a:solidFill>
                  <a:srgbClr val="0000FF"/>
                </a:solidFill>
              </a:rPr>
              <a:t>quality</a:t>
            </a:r>
            <a:r>
              <a:rPr lang="en"/>
              <a:t> and </a:t>
            </a:r>
            <a:r>
              <a:rPr lang="en">
                <a:solidFill>
                  <a:srgbClr val="0000FF"/>
                </a:solidFill>
              </a:rPr>
              <a:t>class preservation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Shapes and class information maintained independently of edit magnitude.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PCA-based approach: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Fails</a:t>
            </a:r>
            <a:r>
              <a:rPr lang="en"/>
              <a:t> to preserve class information even when small edit magnitudes are used.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Creates </a:t>
            </a:r>
            <a:r>
              <a:rPr lang="en">
                <a:solidFill>
                  <a:srgbClr val="CC0000"/>
                </a:solidFill>
              </a:rPr>
              <a:t>artifacts</a:t>
            </a:r>
            <a:r>
              <a:rPr lang="en"/>
              <a:t> in the extreme case.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Quantitative Evaluation: Experiment I</a:t>
            </a:r>
            <a:endParaRPr/>
          </a:p>
        </p:txBody>
      </p:sp>
      <p:sp>
        <p:nvSpPr>
          <p:cNvPr id="592" name="Google Shape;592;p64"/>
          <p:cNvSpPr txBox="1"/>
          <p:nvPr>
            <p:ph idx="1" type="body"/>
          </p:nvPr>
        </p:nvSpPr>
        <p:spPr>
          <a:xfrm>
            <a:off x="311700" y="1152475"/>
            <a:ext cx="8520600" cy="3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identical augmentation configuration as in previous paper.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Dismiss samples that were classified with &lt; 0.8 certainty.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evidence that locality preservation </a:t>
            </a:r>
            <a:r>
              <a:rPr lang="en">
                <a:solidFill>
                  <a:srgbClr val="CC0000"/>
                </a:solidFill>
              </a:rPr>
              <a:t>promotes diversity</a:t>
            </a:r>
            <a:r>
              <a:rPr lang="en"/>
              <a:t>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Experiments w/ lower thresholds broaden the gap between the two methods (</a:t>
            </a:r>
            <a:r>
              <a:rPr lang="en">
                <a:solidFill>
                  <a:srgbClr val="CC0000"/>
                </a:solidFill>
              </a:rPr>
              <a:t>LPP-based maintains class info better</a:t>
            </a:r>
            <a:r>
              <a:rPr lang="en"/>
              <a:t>)</a:t>
            </a:r>
            <a:endParaRPr/>
          </a:p>
        </p:txBody>
      </p:sp>
      <p:pic>
        <p:nvPicPr>
          <p:cNvPr id="593" name="Google Shape;59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06958"/>
            <a:ext cx="9143999" cy="1507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Quantitative Evaluation: Mixed methods</a:t>
            </a:r>
            <a:endParaRPr/>
          </a:p>
        </p:txBody>
      </p:sp>
      <p:sp>
        <p:nvSpPr>
          <p:cNvPr id="599" name="Google Shape;599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if we opt to leverage both baseline, geometry-based info with any of the two methods?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 evidence that locality-based approach </a:t>
            </a:r>
            <a:r>
              <a:rPr lang="en">
                <a:solidFill>
                  <a:srgbClr val="CC0000"/>
                </a:solidFill>
              </a:rPr>
              <a:t>works jointly better with geometric approaches</a:t>
            </a:r>
            <a:r>
              <a:rPr lang="en"/>
              <a:t>.</a:t>
            </a:r>
            <a:endParaRPr/>
          </a:p>
        </p:txBody>
      </p:sp>
      <p:pic>
        <p:nvPicPr>
          <p:cNvPr id="600" name="Google Shape;60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902900"/>
            <a:ext cx="46482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Quantitative Evaluation: Experiments III and IV</a:t>
            </a:r>
            <a:endParaRPr/>
          </a:p>
        </p:txBody>
      </p:sp>
      <p:sp>
        <p:nvSpPr>
          <p:cNvPr id="606" name="Google Shape;606;p66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Aforementioned experiments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Mixed methods: increase training size by 9 vs. Baseline: increases training size by 5.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if we use same size for all data augmentation methods (including baseline)?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Pure data aug. strategies are comparable in this setting (ceiling in terms of variability - saturation)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Mixed methods still prevail (geometric and context-based work in conjunction)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07" name="Google Shape;60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600" y="2251913"/>
            <a:ext cx="182880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Quantitative Evaluation: Experiment V</a:t>
            </a:r>
            <a:endParaRPr/>
          </a:p>
        </p:txBody>
      </p:sp>
      <p:sp>
        <p:nvSpPr>
          <p:cNvPr id="613" name="Google Shape;613;p67"/>
          <p:cNvSpPr txBox="1"/>
          <p:nvPr>
            <p:ph idx="1" type="body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Which method is better at preserving class info?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Strategy: Classify only G(z), then use predicted label to classify further augmentations using the same latent code.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Locality-based method outperforms</a:t>
            </a:r>
            <a:r>
              <a:rPr lang="en"/>
              <a:t> (increased variability + class maintenance)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14" name="Google Shape;61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2825" y="2236688"/>
            <a:ext cx="20383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620" name="Google Shape;620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Foundation Models, a recap:</a:t>
            </a:r>
            <a:r>
              <a:rPr lang="en"/>
              <a:t> </a:t>
            </a:r>
            <a:r>
              <a:rPr lang="en"/>
              <a:t>trained on Internet-scale image-text datasets to generate high-resolution images from user-provided captions.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essence, these models learn the joint distribution p(x,y) where x</a:t>
            </a:r>
            <a:r>
              <a:rPr lang="en"/>
              <a:t>: images</a:t>
            </a:r>
            <a:r>
              <a:rPr lang="en"/>
              <a:t>, y: text.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Language predates logic → models such as these are equipped with the ability to reason about everything they have modeled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Examples: ChatGPT, BERT, DALL-E, etc.</a:t>
            </a:r>
            <a:endParaRPr/>
          </a:p>
        </p:txBody>
      </p:sp>
      <p:pic>
        <p:nvPicPr>
          <p:cNvPr id="621" name="Google Shape;62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293" y="2917900"/>
            <a:ext cx="3601400" cy="205795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8"/>
          <p:cNvSpPr txBox="1"/>
          <p:nvPr/>
        </p:nvSpPr>
        <p:spPr>
          <a:xfrm>
            <a:off x="4572000" y="3646725"/>
            <a:ext cx="381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highlight>
                  <a:srgbClr val="F8F9FA"/>
                </a:highlight>
              </a:rPr>
              <a:t>Image generated by DALL·E 3 with GPT-4 based on the text prompt "A modern architectural building with large glass windows, situated on a cliff overlooking a serene ocean at sunset."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Towards a climate-aware FM for Satellite Images</a:t>
            </a:r>
            <a:endParaRPr/>
          </a:p>
        </p:txBody>
      </p:sp>
      <p:sp>
        <p:nvSpPr>
          <p:cNvPr id="628" name="Google Shape;628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CC0000"/>
                </a:solidFill>
              </a:rPr>
              <a:t>Question:</a:t>
            </a:r>
            <a:r>
              <a:rPr lang="en"/>
              <a:t> Can we train a Foundation Model that </a:t>
            </a:r>
            <a:r>
              <a:rPr lang="en"/>
              <a:t>learns p(x,y) where x: </a:t>
            </a:r>
            <a:r>
              <a:rPr lang="en">
                <a:solidFill>
                  <a:srgbClr val="CC0000"/>
                </a:solidFill>
              </a:rPr>
              <a:t>environmental metadata</a:t>
            </a:r>
            <a:r>
              <a:rPr lang="en"/>
              <a:t> and y: </a:t>
            </a:r>
            <a:r>
              <a:rPr lang="en">
                <a:solidFill>
                  <a:srgbClr val="CC0000"/>
                </a:solidFill>
              </a:rPr>
              <a:t>satellite images</a:t>
            </a:r>
            <a:r>
              <a:rPr lang="en"/>
              <a:t>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Possible applications: Given novel environmental metadata and a reference image, predict the new image or vice-versa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e.g.</a:t>
            </a:r>
            <a:endParaRPr/>
          </a:p>
        </p:txBody>
      </p:sp>
      <p:pic>
        <p:nvPicPr>
          <p:cNvPr id="629" name="Google Shape;62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00" y="2807951"/>
            <a:ext cx="2595236" cy="1997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69"/>
          <p:cNvCxnSpPr>
            <a:stCxn id="629" idx="3"/>
            <a:endCxn id="631" idx="1"/>
          </p:cNvCxnSpPr>
          <p:nvPr/>
        </p:nvCxnSpPr>
        <p:spPr>
          <a:xfrm flipH="1" rot="10800000">
            <a:off x="3441036" y="3800814"/>
            <a:ext cx="25545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31" name="Google Shape;63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450" y="2802120"/>
            <a:ext cx="2595226" cy="199711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9"/>
          <p:cNvSpPr txBox="1"/>
          <p:nvPr/>
        </p:nvSpPr>
        <p:spPr>
          <a:xfrm>
            <a:off x="3366625" y="3028950"/>
            <a:ext cx="2628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p</a:t>
            </a:r>
            <a:r>
              <a:rPr lang="en" sz="1100">
                <a:solidFill>
                  <a:schemeClr val="dk2"/>
                </a:solidFill>
              </a:rPr>
              <a:t>rompt: &lt; (lat,lon), time, temperature, wind conditions, cloud presence, humidity, precipitation, … &gt;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638" name="Google Shape;638;p70"/>
          <p:cNvSpPr txBox="1"/>
          <p:nvPr>
            <p:ph idx="1" type="body"/>
          </p:nvPr>
        </p:nvSpPr>
        <p:spPr>
          <a:xfrm>
            <a:off x="311700" y="1152475"/>
            <a:ext cx="8520600" cy="38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the minimum number of environmental parameters that are </a:t>
            </a:r>
            <a:r>
              <a:rPr lang="en">
                <a:solidFill>
                  <a:srgbClr val="CC0000"/>
                </a:solidFill>
              </a:rPr>
              <a:t>essential</a:t>
            </a:r>
            <a:r>
              <a:rPr lang="en"/>
              <a:t> for efficient and accurate predictions?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ERA5 dataset: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Documents hourly environmental observations since 1940 and ongoing as we speak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&gt; 200 different parameters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Most of the data are stored in magnetic disks (!!!) and, depending on the number of requested parameters, it may take months to become available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any form of aggregation need to be applied?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the lawn outside my house is green, but this fact doesn’t necessarily rely on the current environmental conditions.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other words, heavy rain during the previous days may be equally, if not more, important.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population data need to be included?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population density data may be key for the model to adequately predict urbanization, especially in cases where long-term predictions are targeted.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pic>
        <p:nvPicPr>
          <p:cNvPr id="644" name="Google Shape;64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775" y="1017725"/>
            <a:ext cx="5822440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a.k.a. </a:t>
            </a:r>
            <a:r>
              <a:rPr i="1" lang="en"/>
              <a:t>function approximation from data</a:t>
            </a:r>
            <a:endParaRPr i="1"/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Put simply, if we </a:t>
            </a:r>
            <a:r>
              <a:rPr lang="en" sz="1600">
                <a:solidFill>
                  <a:srgbClr val="CC0000"/>
                </a:solidFill>
              </a:rPr>
              <a:t>can’t</a:t>
            </a:r>
            <a:r>
              <a:rPr lang="en" sz="1600"/>
              <a:t> express the function that maps a problem to the desired solution analytically, then perhaps we can </a:t>
            </a:r>
            <a:r>
              <a:rPr i="1" lang="en" sz="1600">
                <a:solidFill>
                  <a:srgbClr val="CC0000"/>
                </a:solidFill>
              </a:rPr>
              <a:t>learn the function by example, i.e. from data</a:t>
            </a:r>
            <a:r>
              <a:rPr lang="en" sz="1600"/>
              <a:t>.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600"/>
              <a:t>► This is most similar to how we learn as humans (e.g., learning to recognise faces)</a:t>
            </a:r>
            <a:endParaRPr i="1" sz="1600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75" y="2279200"/>
            <a:ext cx="4482405" cy="28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5420" y="2328845"/>
            <a:ext cx="2519500" cy="28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Unsupervised Learning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a dataset X </a:t>
            </a:r>
            <a:r>
              <a:rPr lang="en">
                <a:solidFill>
                  <a:srgbClr val="CC0000"/>
                </a:solidFill>
              </a:rPr>
              <a:t>without</a:t>
            </a:r>
            <a:r>
              <a:rPr lang="en"/>
              <a:t> any knowledge of labels (outputs), we are looking for interesting patterns / structure.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200" y="1892800"/>
            <a:ext cx="5903600" cy="11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2918475" y="3604275"/>
            <a:ext cx="233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UNLABELED DATA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75475" y="3604275"/>
            <a:ext cx="275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TO-BE-LEARNED MAPPING FUNCTION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6705575" y="3558525"/>
            <a:ext cx="163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PATTERNS / STRUCTURE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24" name="Google Shape;124;p19"/>
          <p:cNvCxnSpPr>
            <a:endCxn id="123" idx="0"/>
          </p:cNvCxnSpPr>
          <p:nvPr/>
        </p:nvCxnSpPr>
        <p:spPr>
          <a:xfrm>
            <a:off x="7124675" y="2727825"/>
            <a:ext cx="396300" cy="83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5" name="Google Shape;125;p19"/>
          <p:cNvCxnSpPr>
            <a:endCxn id="121" idx="0"/>
          </p:cNvCxnSpPr>
          <p:nvPr/>
        </p:nvCxnSpPr>
        <p:spPr>
          <a:xfrm>
            <a:off x="3863475" y="3055575"/>
            <a:ext cx="224700" cy="5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9"/>
          <p:cNvCxnSpPr>
            <a:endCxn id="122" idx="0"/>
          </p:cNvCxnSpPr>
          <p:nvPr/>
        </p:nvCxnSpPr>
        <p:spPr>
          <a:xfrm flipH="1">
            <a:off x="1454725" y="2842275"/>
            <a:ext cx="313200" cy="76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Limitations: Curse of dimensionality</a:t>
            </a:r>
            <a:endParaRPr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311700" y="1152475"/>
            <a:ext cx="7998000" cy="15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Assume that our </a:t>
            </a:r>
            <a:r>
              <a:rPr lang="en" sz="1700">
                <a:solidFill>
                  <a:srgbClr val="0000FF"/>
                </a:solidFill>
              </a:rPr>
              <a:t>input X</a:t>
            </a:r>
            <a:r>
              <a:rPr lang="en" sz="1700"/>
              <a:t> consists of relatively small images, 640x480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Say we </a:t>
            </a:r>
            <a:r>
              <a:rPr lang="en" sz="1700">
                <a:solidFill>
                  <a:srgbClr val="0000FF"/>
                </a:solidFill>
              </a:rPr>
              <a:t>represent</a:t>
            </a:r>
            <a:r>
              <a:rPr lang="en" sz="1700"/>
              <a:t> our </a:t>
            </a:r>
            <a:r>
              <a:rPr lang="en" sz="1700">
                <a:solidFill>
                  <a:srgbClr val="0000FF"/>
                </a:solidFill>
              </a:rPr>
              <a:t>data</a:t>
            </a:r>
            <a:r>
              <a:rPr lang="en" sz="1700"/>
              <a:t> (features) with pixel </a:t>
            </a:r>
            <a:r>
              <a:rPr lang="en" sz="1700">
                <a:solidFill>
                  <a:srgbClr val="0000FF"/>
                </a:solidFill>
              </a:rPr>
              <a:t>intensities</a:t>
            </a:r>
            <a:r>
              <a:rPr lang="en" sz="1700"/>
              <a:t> (i.e. grayscale)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640 x 480 ~ 300 000 floating point values (4-8 bytes each)</a:t>
            </a:r>
            <a:endParaRPr sz="13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If images are RGB</a:t>
            </a:r>
            <a:endParaRPr sz="17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640 x 480 x 3 ~ 1M</a:t>
            </a:r>
            <a:endParaRPr sz="1300"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4900" y="1381113"/>
            <a:ext cx="952500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3004650"/>
            <a:ext cx="8520600" cy="1750800"/>
          </a:xfrm>
          <a:prstGeom prst="rect">
            <a:avLst/>
          </a:prstGeom>
          <a:solidFill>
            <a:srgbClr val="F3F3F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is called the</a:t>
            </a:r>
            <a:r>
              <a:rPr lang="en" sz="1400">
                <a:solidFill>
                  <a:srgbClr val="CC0000"/>
                </a:solidFill>
              </a:rPr>
              <a:t> </a:t>
            </a:r>
            <a:r>
              <a:rPr i="1" lang="en" sz="1400">
                <a:solidFill>
                  <a:srgbClr val="CC0000"/>
                </a:solidFill>
              </a:rPr>
              <a:t>dimensionality</a:t>
            </a:r>
            <a:r>
              <a:rPr lang="en" sz="1400">
                <a:solidFill>
                  <a:srgbClr val="CC0000"/>
                </a:solidFill>
              </a:rPr>
              <a:t> </a:t>
            </a:r>
            <a:r>
              <a:rPr lang="en" sz="1400">
                <a:solidFill>
                  <a:schemeClr val="dk1"/>
                </a:solidFill>
              </a:rPr>
              <a:t>of the data: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Formally</a:t>
            </a:r>
            <a:r>
              <a:rPr lang="en">
                <a:solidFill>
                  <a:schemeClr val="dk1"/>
                </a:solidFill>
              </a:rPr>
              <a:t>, this corresponds to the number of </a:t>
            </a:r>
            <a:r>
              <a:rPr lang="en">
                <a:solidFill>
                  <a:srgbClr val="CC0000"/>
                </a:solidFill>
              </a:rPr>
              <a:t>random variables</a:t>
            </a:r>
            <a:endParaRPr>
              <a:solidFill>
                <a:srgbClr val="CC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rgbClr val="CC0000"/>
                </a:solidFill>
              </a:rPr>
              <a:t>Informally</a:t>
            </a:r>
            <a:r>
              <a:rPr lang="en">
                <a:solidFill>
                  <a:schemeClr val="dk1"/>
                </a:solidFill>
              </a:rPr>
              <a:t>: the number of </a:t>
            </a:r>
            <a:r>
              <a:rPr lang="en">
                <a:solidFill>
                  <a:srgbClr val="CC0000"/>
                </a:solidFill>
              </a:rPr>
              <a:t>dimensions</a:t>
            </a:r>
            <a:endParaRPr>
              <a:solidFill>
                <a:srgbClr val="CC0000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Here: each pixel can correspond to a dimension of our data </a:t>
            </a:r>
            <a:r>
              <a:rPr lang="en">
                <a:solidFill>
                  <a:srgbClr val="CC0000"/>
                </a:solidFill>
              </a:rPr>
              <a:t>X</a:t>
            </a:r>
            <a:endParaRPr>
              <a:solidFill>
                <a:srgbClr val="CC0000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Each image in our data, </a:t>
            </a:r>
            <a:r>
              <a:rPr lang="en">
                <a:solidFill>
                  <a:srgbClr val="CC0000"/>
                </a:solidFill>
              </a:rPr>
              <a:t>X</a:t>
            </a:r>
            <a:r>
              <a:rPr lang="en">
                <a:solidFill>
                  <a:schemeClr val="dk1"/>
                </a:solidFill>
              </a:rPr>
              <a:t>, has a value for each dimension</a:t>
            </a:r>
            <a:endParaRPr>
              <a:solidFill>
                <a:schemeClr val="dk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Visualization / exploratory data analysis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Philosophical </a:t>
            </a:r>
            <a:r>
              <a:rPr i="1" lang="en"/>
              <a:t>intermezzo</a:t>
            </a:r>
            <a:endParaRPr i="1"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2087875" y="1152475"/>
            <a:ext cx="6744300" cy="26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Plato: ancient Greek philosopher of the 4th century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Key concept: </a:t>
            </a:r>
            <a:r>
              <a:rPr lang="en" sz="1400">
                <a:solidFill>
                  <a:srgbClr val="CC0000"/>
                </a:solidFill>
              </a:rPr>
              <a:t>Forms</a:t>
            </a:r>
            <a:endParaRPr sz="1400">
              <a:solidFill>
                <a:srgbClr val="CC0000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Everything in this world is a “shadow” of its Ideal Form, existing only in the world of ideas.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E.g. images of horses we experience through our senses (in this case, vision) are all imperfect examples of the </a:t>
            </a:r>
            <a:r>
              <a:rPr lang="en" sz="1400">
                <a:solidFill>
                  <a:schemeClr val="dk1"/>
                </a:solidFill>
              </a:rPr>
              <a:t>archetypal</a:t>
            </a:r>
            <a:r>
              <a:rPr lang="en" sz="1400">
                <a:solidFill>
                  <a:schemeClr val="dk1"/>
                </a:solidFill>
              </a:rPr>
              <a:t> idea of a horse.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This ideal essence of a horse (let’s say “horse-ness”) is present in each of these imperfect examples.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Can we “reveal” elements of this essence and, if yes, how?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1613925" cy="201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